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319" r:id="rId3"/>
    <p:sldId id="320" r:id="rId4"/>
    <p:sldId id="321" r:id="rId5"/>
    <p:sldId id="323" r:id="rId6"/>
    <p:sldId id="322" r:id="rId7"/>
    <p:sldId id="294" r:id="rId8"/>
    <p:sldId id="315" r:id="rId9"/>
    <p:sldId id="317" r:id="rId10"/>
    <p:sldId id="316" r:id="rId11"/>
    <p:sldId id="283" r:id="rId12"/>
    <p:sldId id="331" r:id="rId13"/>
    <p:sldId id="310" r:id="rId14"/>
    <p:sldId id="311" r:id="rId15"/>
    <p:sldId id="312" r:id="rId16"/>
    <p:sldId id="325" r:id="rId17"/>
    <p:sldId id="313" r:id="rId18"/>
    <p:sldId id="314" r:id="rId19"/>
    <p:sldId id="332" r:id="rId20"/>
    <p:sldId id="285" r:id="rId21"/>
    <p:sldId id="308" r:id="rId22"/>
    <p:sldId id="305" r:id="rId23"/>
    <p:sldId id="324" r:id="rId24"/>
    <p:sldId id="326" r:id="rId25"/>
    <p:sldId id="299" r:id="rId26"/>
    <p:sldId id="309" r:id="rId27"/>
    <p:sldId id="327" r:id="rId28"/>
    <p:sldId id="328" r:id="rId29"/>
    <p:sldId id="329" r:id="rId30"/>
    <p:sldId id="330" r:id="rId31"/>
    <p:sldId id="300" r:id="rId32"/>
    <p:sldId id="302" r:id="rId33"/>
    <p:sldId id="306" r:id="rId34"/>
    <p:sldId id="291" r:id="rId35"/>
    <p:sldId id="301" r:id="rId36"/>
    <p:sldId id="292" r:id="rId37"/>
    <p:sldId id="293" r:id="rId38"/>
    <p:sldId id="303" r:id="rId39"/>
    <p:sldId id="287" r:id="rId40"/>
    <p:sldId id="304"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l Bilgiler" id="{D09E13EF-1E7B-43F1-8A0F-B22DF6C1BD62}">
          <p14:sldIdLst>
            <p14:sldId id="256"/>
            <p14:sldId id="319"/>
            <p14:sldId id="320"/>
            <p14:sldId id="321"/>
            <p14:sldId id="323"/>
            <p14:sldId id="322"/>
            <p14:sldId id="294"/>
            <p14:sldId id="315"/>
            <p14:sldId id="317"/>
            <p14:sldId id="316"/>
          </p14:sldIdLst>
        </p14:section>
        <p14:section name="ağ sistemleri" id="{FBF232E3-E5AE-48A5-90A4-DB4FD5A4ECA9}">
          <p14:sldIdLst>
            <p14:sldId id="283"/>
            <p14:sldId id="331"/>
            <p14:sldId id="310"/>
            <p14:sldId id="311"/>
            <p14:sldId id="312"/>
            <p14:sldId id="325"/>
            <p14:sldId id="313"/>
            <p14:sldId id="314"/>
          </p14:sldIdLst>
        </p14:section>
        <p14:section name="yazılım geliştirme" id="{831A6EF3-AF4B-4CEA-83C5-CA80DF90F2ED}">
          <p14:sldIdLst>
            <p14:sldId id="332"/>
            <p14:sldId id="285"/>
            <p14:sldId id="308"/>
            <p14:sldId id="305"/>
            <p14:sldId id="324"/>
            <p14:sldId id="326"/>
          </p14:sldIdLst>
        </p14:section>
        <p14:section name="bölüm bilgileri" id="{21220595-C32C-4FD8-BBA3-B81A6A488665}">
          <p14:sldIdLst>
            <p14:sldId id="299"/>
            <p14:sldId id="309"/>
            <p14:sldId id="327"/>
            <p14:sldId id="328"/>
            <p14:sldId id="329"/>
            <p14:sldId id="330"/>
            <p14:sldId id="300"/>
            <p14:sldId id="302"/>
            <p14:sldId id="306"/>
            <p14:sldId id="291"/>
            <p14:sldId id="301"/>
            <p14:sldId id="292"/>
            <p14:sldId id="293"/>
            <p14:sldId id="303"/>
            <p14:sldId id="287"/>
            <p14:sldId id="30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9A912-BFB3-401F-A6EF-E83E7665ABFC}" type="datetimeFigureOut">
              <a:rPr lang="tr-TR" smtClean="0"/>
              <a:pPr/>
              <a:t>10.09.2020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443E9-6FAB-4FB1-B41B-40630088DC28}" type="slidenum">
              <a:rPr lang="tr-TR" smtClean="0"/>
              <a:pPr/>
              <a:t>‹#›</a:t>
            </a:fld>
            <a:endParaRPr lang="tr-TR"/>
          </a:p>
        </p:txBody>
      </p:sp>
    </p:spTree>
    <p:extLst>
      <p:ext uri="{BB962C8B-B14F-4D97-AF65-F5344CB8AC3E}">
        <p14:creationId xmlns:p14="http://schemas.microsoft.com/office/powerpoint/2010/main" val="39791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9443E9-6FAB-4FB1-B41B-40630088DC28}" type="slidenum">
              <a:rPr lang="tr-TR" smtClean="0"/>
              <a:pPr/>
              <a:t>3</a:t>
            </a:fld>
            <a:endParaRPr lang="tr-TR"/>
          </a:p>
        </p:txBody>
      </p:sp>
    </p:spTree>
    <p:extLst>
      <p:ext uri="{BB962C8B-B14F-4D97-AF65-F5344CB8AC3E}">
        <p14:creationId xmlns:p14="http://schemas.microsoft.com/office/powerpoint/2010/main" val="39632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8" name="Slide Number Placeholder 7"/>
          <p:cNvSpPr>
            <a:spLocks noGrp="1"/>
          </p:cNvSpPr>
          <p:nvPr>
            <p:ph type="sldNum" sz="quarter" idx="11"/>
          </p:nvPr>
        </p:nvSpPr>
        <p:spPr/>
        <p:txBody>
          <a:bodyPr/>
          <a:lstStyle/>
          <a:p>
            <a:fld id="{28E5FD10-4739-45A5-9047-E36F1084BAC4}"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E5FD10-4739-45A5-9047-E36F1084BAC4}" type="slidenum">
              <a:rPr lang="tr-TR" smtClean="0"/>
              <a:pPr/>
              <a:t>‹#›</a:t>
            </a:fld>
            <a:endParaRPr lang="tr-TR"/>
          </a:p>
        </p:txBody>
      </p:sp>
      <p:sp>
        <p:nvSpPr>
          <p:cNvPr id="9" name="Title 8"/>
          <p:cNvSpPr>
            <a:spLocks noGrp="1"/>
          </p:cNvSpPr>
          <p:nvPr>
            <p:ph type="title"/>
          </p:nvPr>
        </p:nvSpPr>
        <p:spPr>
          <a:xfrm>
            <a:off x="914400" y="1544715"/>
            <a:ext cx="7315200" cy="1154097"/>
          </a:xfrm>
        </p:spPr>
        <p:txBody>
          <a:bodyPr/>
          <a:lstStyle/>
          <a:p>
            <a:r>
              <a:rPr lang="tr-TR" smtClean="0"/>
              <a:t>Asıl başlık stili için tıklatın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E5FD10-4739-45A5-9047-E36F1084BAC4}" type="slidenum">
              <a:rPr lang="tr-TR" smtClean="0"/>
              <a:pPr/>
              <a:t>‹#›</a:t>
            </a:fld>
            <a:endParaRPr lang="tr-TR"/>
          </a:p>
        </p:txBody>
      </p:sp>
      <p:sp>
        <p:nvSpPr>
          <p:cNvPr id="10" name="Title 9"/>
          <p:cNvSpPr>
            <a:spLocks noGrp="1"/>
          </p:cNvSpPr>
          <p:nvPr>
            <p:ph type="title"/>
          </p:nvPr>
        </p:nvSpPr>
        <p:spPr>
          <a:xfrm>
            <a:off x="914400" y="1544715"/>
            <a:ext cx="7315200" cy="1154097"/>
          </a:xfrm>
        </p:spPr>
        <p:txBody>
          <a:bodyPr/>
          <a:lstStyle/>
          <a:p>
            <a:r>
              <a:rPr lang="tr-TR" smtClean="0"/>
              <a:t>Asıl başlık stili için tıklatın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tr-TR" smtClean="0"/>
              <a:t>Asıl başlık stili için tıklatın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FEC3CC-2572-4D76-AD24-60F324D3B538}" type="datetimeFigureOut">
              <a:rPr lang="tr-TR" smtClean="0"/>
              <a:pPr/>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E5FD10-4739-45A5-9047-E36F1084BAC4}"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DFEC3CC-2572-4D76-AD24-60F324D3B538}" type="datetimeFigureOut">
              <a:rPr lang="tr-TR" smtClean="0"/>
              <a:pPr/>
              <a:t>10.09.2020</a:t>
            </a:fld>
            <a:endParaRPr lang="tr-T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E5FD10-4739-45A5-9047-E36F1084BAC4}" type="slidenum">
              <a:rPr lang="tr-TR" smtClean="0"/>
              <a:pPr/>
              <a:t>‹#›</a:t>
            </a:fld>
            <a:endParaRPr lang="tr-T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tr-T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53984"/>
            <a:ext cx="5472608" cy="4067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ctrTitle"/>
          </p:nvPr>
        </p:nvSpPr>
        <p:spPr>
          <a:xfrm>
            <a:off x="541784" y="4797152"/>
            <a:ext cx="7772400" cy="1827215"/>
          </a:xfrm>
        </p:spPr>
        <p:txBody>
          <a:bodyPr>
            <a:noAutofit/>
            <a:scene3d>
              <a:camera prst="orthographicFront"/>
              <a:lightRig rig="threePt" dir="t"/>
            </a:scene3d>
            <a:sp3d extrusionH="57150">
              <a:bevelT w="57150" h="38100" prst="artDeco"/>
            </a:sp3d>
          </a:bodyPr>
          <a:lstStyle/>
          <a:p>
            <a:pPr algn="ctr"/>
            <a:r>
              <a:rPr lang="tr-TR" sz="4000" b="1" dirty="0" smtClean="0">
                <a:solidFill>
                  <a:schemeClr val="tx1">
                    <a:lumMod val="95000"/>
                  </a:schemeClr>
                </a:solidFill>
              </a:rPr>
              <a:t>Buca Mevlana Mesleki Ve Teknik Anadolu Lisesi</a:t>
            </a:r>
            <a:br>
              <a:rPr lang="tr-TR" sz="4000" b="1" dirty="0" smtClean="0">
                <a:solidFill>
                  <a:schemeClr val="tx1">
                    <a:lumMod val="95000"/>
                  </a:schemeClr>
                </a:solidFill>
              </a:rPr>
            </a:br>
            <a:endParaRPr lang="tr-TR" sz="4000" b="1" dirty="0">
              <a:solidFill>
                <a:schemeClr val="tx1">
                  <a:lumMod val="95000"/>
                </a:schemeClr>
              </a:solidFill>
            </a:endParaRPr>
          </a:p>
        </p:txBody>
      </p:sp>
    </p:spTree>
    <p:extLst>
      <p:ext uri="{BB962C8B-B14F-4D97-AF65-F5344CB8AC3E}">
        <p14:creationId xmlns:p14="http://schemas.microsoft.com/office/powerpoint/2010/main" val="28201013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836712"/>
            <a:ext cx="7315200" cy="5472649"/>
          </a:xfrm>
        </p:spPr>
        <p:txBody>
          <a:bodyPr/>
          <a:lstStyle/>
          <a:p>
            <a:r>
              <a:rPr lang="tr-TR" sz="2400" b="1" dirty="0">
                <a:solidFill>
                  <a:schemeClr val="accent2">
                    <a:lumMod val="60000"/>
                    <a:lumOff val="40000"/>
                  </a:schemeClr>
                </a:solidFill>
              </a:rPr>
              <a:t>Bilişim Teknolojileri Alanı Dalları</a:t>
            </a:r>
            <a:r>
              <a:rPr lang="tr-TR" sz="2400" b="1" dirty="0"/>
              <a:t> </a:t>
            </a:r>
            <a:endParaRPr lang="tr-TR" sz="2400" dirty="0"/>
          </a:p>
          <a:p>
            <a:pPr marL="45720" indent="0">
              <a:buNone/>
            </a:pPr>
            <a:r>
              <a:rPr lang="tr-TR" dirty="0" smtClean="0"/>
              <a:t>   Bilişim </a:t>
            </a:r>
            <a:r>
              <a:rPr lang="tr-TR" dirty="0"/>
              <a:t>Teknolojileri Alanı 4 Dal iken (Veri Tabanı Programcılığı, Ağ İşletmenliği, Web Programcılığı, Bilgisayar Teknik Servisi) şu anki yapılan değişiklik ile 2 dala indirilmiştir. </a:t>
            </a:r>
            <a:endParaRPr lang="tr-TR" dirty="0" smtClean="0"/>
          </a:p>
          <a:p>
            <a:pPr marL="45720" indent="0">
              <a:buNone/>
            </a:pPr>
            <a:endParaRPr lang="tr-TR" dirty="0"/>
          </a:p>
          <a:p>
            <a:r>
              <a:rPr lang="tr-TR" dirty="0"/>
              <a:t>Bu dallar; </a:t>
            </a:r>
          </a:p>
          <a:p>
            <a:pPr marL="45720" indent="0">
              <a:buNone/>
            </a:pPr>
            <a:r>
              <a:rPr lang="tr-TR" b="1" dirty="0">
                <a:solidFill>
                  <a:schemeClr val="tx2">
                    <a:lumMod val="75000"/>
                  </a:schemeClr>
                </a:solidFill>
              </a:rPr>
              <a:t>- </a:t>
            </a:r>
            <a:r>
              <a:rPr lang="tr-TR" sz="2400" b="1" dirty="0">
                <a:solidFill>
                  <a:schemeClr val="tx2">
                    <a:lumMod val="75000"/>
                  </a:schemeClr>
                </a:solidFill>
              </a:rPr>
              <a:t>Yazılım Geliştirme Dalı</a:t>
            </a:r>
            <a:endParaRPr lang="tr-TR" sz="2400" dirty="0">
              <a:solidFill>
                <a:schemeClr val="tx2">
                  <a:lumMod val="75000"/>
                </a:schemeClr>
              </a:solidFill>
            </a:endParaRPr>
          </a:p>
          <a:p>
            <a:pPr>
              <a:buFontTx/>
              <a:buChar char="-"/>
            </a:pPr>
            <a:r>
              <a:rPr lang="tr-TR" sz="2400" b="1" dirty="0" smtClean="0">
                <a:solidFill>
                  <a:schemeClr val="tx2">
                    <a:lumMod val="75000"/>
                  </a:schemeClr>
                </a:solidFill>
              </a:rPr>
              <a:t>Ağ </a:t>
            </a:r>
            <a:r>
              <a:rPr lang="tr-TR" sz="2400" b="1" dirty="0">
                <a:solidFill>
                  <a:schemeClr val="tx2">
                    <a:lumMod val="75000"/>
                  </a:schemeClr>
                </a:solidFill>
              </a:rPr>
              <a:t>İşletmenliği ve Siber Güvenlik </a:t>
            </a:r>
            <a:r>
              <a:rPr lang="tr-TR" sz="2400" b="1" dirty="0" smtClean="0">
                <a:solidFill>
                  <a:schemeClr val="tx2">
                    <a:lumMod val="75000"/>
                  </a:schemeClr>
                </a:solidFill>
              </a:rPr>
              <a:t>Dalı</a:t>
            </a:r>
            <a:r>
              <a:rPr lang="tr-TR" sz="2400" dirty="0">
                <a:solidFill>
                  <a:schemeClr val="tx2">
                    <a:lumMod val="75000"/>
                  </a:schemeClr>
                </a:solidFill>
              </a:rPr>
              <a:t> </a:t>
            </a:r>
            <a:endParaRPr lang="tr-TR" sz="2400" dirty="0" smtClean="0">
              <a:solidFill>
                <a:schemeClr val="tx2">
                  <a:lumMod val="75000"/>
                </a:schemeClr>
              </a:solidFill>
            </a:endParaRPr>
          </a:p>
          <a:p>
            <a:pPr marL="45720" indent="0">
              <a:buNone/>
            </a:pPr>
            <a:endParaRPr lang="tr-TR" dirty="0">
              <a:solidFill>
                <a:schemeClr val="tx2">
                  <a:lumMod val="75000"/>
                </a:schemeClr>
              </a:solidFill>
            </a:endParaRPr>
          </a:p>
          <a:p>
            <a:pPr marL="45720" indent="0">
              <a:buNone/>
            </a:pPr>
            <a:r>
              <a:rPr lang="tr-TR" dirty="0" smtClean="0"/>
              <a:t>olarak </a:t>
            </a:r>
            <a:r>
              <a:rPr lang="tr-TR" dirty="0"/>
              <a:t>belirlenmiştir. </a:t>
            </a:r>
          </a:p>
          <a:p>
            <a:endParaRPr lang="tr-TR" dirty="0"/>
          </a:p>
        </p:txBody>
      </p:sp>
    </p:spTree>
    <p:extLst>
      <p:ext uri="{BB962C8B-B14F-4D97-AF65-F5344CB8AC3E}">
        <p14:creationId xmlns:p14="http://schemas.microsoft.com/office/powerpoint/2010/main" val="163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548680"/>
            <a:ext cx="8280920" cy="3538537"/>
          </a:xfrm>
        </p:spPr>
        <p:txBody>
          <a:bodyPr/>
          <a:lstStyle/>
          <a:p>
            <a:r>
              <a:rPr lang="tr-TR" b="1" dirty="0">
                <a:solidFill>
                  <a:schemeClr val="tx2">
                    <a:lumMod val="75000"/>
                  </a:schemeClr>
                </a:solidFill>
              </a:rPr>
              <a:t>1</a:t>
            </a:r>
            <a:r>
              <a:rPr lang="tr-TR" b="1" dirty="0" smtClean="0">
                <a:solidFill>
                  <a:schemeClr val="tx2">
                    <a:lumMod val="75000"/>
                  </a:schemeClr>
                </a:solidFill>
              </a:rPr>
              <a:t>. </a:t>
            </a:r>
            <a:r>
              <a:rPr lang="tr-TR" b="1" dirty="0">
                <a:solidFill>
                  <a:schemeClr val="tx2">
                    <a:lumMod val="75000"/>
                  </a:schemeClr>
                </a:solidFill>
              </a:rPr>
              <a:t>AĞ İŞLETMENLİĞİ</a:t>
            </a:r>
            <a:r>
              <a:rPr lang="tr-TR" dirty="0">
                <a:solidFill>
                  <a:schemeClr val="tx2">
                    <a:lumMod val="75000"/>
                  </a:schemeClr>
                </a:solidFill>
              </a:rPr>
              <a:t> </a:t>
            </a:r>
            <a:r>
              <a:rPr lang="tr-TR" b="1" dirty="0" smtClean="0">
                <a:solidFill>
                  <a:schemeClr val="tx2">
                    <a:lumMod val="75000"/>
                  </a:schemeClr>
                </a:solidFill>
              </a:rPr>
              <a:t>VE SİBER </a:t>
            </a:r>
            <a:r>
              <a:rPr lang="tr-TR" b="1" dirty="0" smtClean="0">
                <a:solidFill>
                  <a:schemeClr val="tx2">
                    <a:lumMod val="75000"/>
                  </a:schemeClr>
                </a:solidFill>
              </a:rPr>
              <a:t>GÜVENLİK</a:t>
            </a:r>
          </a:p>
          <a:p>
            <a:pPr marL="45720" indent="0">
              <a:buNone/>
            </a:pPr>
            <a:r>
              <a:rPr lang="tr-TR" dirty="0"/>
              <a:t/>
            </a:r>
            <a:br>
              <a:rPr lang="tr-TR" dirty="0"/>
            </a:br>
            <a:r>
              <a:rPr lang="tr-TR" b="1" dirty="0"/>
              <a:t>Tanımı : </a:t>
            </a:r>
            <a:r>
              <a:rPr lang="tr-TR" dirty="0" smtClean="0"/>
              <a:t>Bilgisayar </a:t>
            </a:r>
            <a:r>
              <a:rPr lang="tr-TR" dirty="0"/>
              <a:t>sistemlerinin donanım ve yazılım kurulumu, ağ sistemlerinin kurulumu, yönetimi ve ağ ortamı üzerinde yaşanabilecek sorunlar, çözüm yolları ve geniş ağ sistemleri yönetimine yönelik eğitim ve öğretim verilen daldır.</a:t>
            </a:r>
            <a:br>
              <a:rPr lang="tr-TR" dirty="0"/>
            </a:br>
            <a:endParaRPr lang="tr-TR" dirty="0"/>
          </a:p>
        </p:txBody>
      </p:sp>
      <p:pic>
        <p:nvPicPr>
          <p:cNvPr id="2050" name="Picture 2" descr="http://mebk12.meb.gov.tr/meb_iys_dosyalar/07/13/889526/resimler/2012_11/27134615_tek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922" y="4180698"/>
            <a:ext cx="3033502" cy="23446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ilisimogretmeni.com/wp-content/uploads/ag-sistemler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80698"/>
            <a:ext cx="3132844" cy="234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83619"/>
      </p:ext>
    </p:extLst>
  </p:cSld>
  <p:clrMapOvr>
    <a:masterClrMapping/>
  </p:clrMapOvr>
  <mc:AlternateContent xmlns:mc="http://schemas.openxmlformats.org/markup-compatibility/2006" xmlns:p14="http://schemas.microsoft.com/office/powerpoint/2010/main">
    <mc:Choice Requires="p14">
      <p:transition spd="med" p14:dur="700" advClick="0" advTm="36000">
        <p:fade/>
      </p:transition>
    </mc:Choice>
    <mc:Fallback xmlns="">
      <p:transition spd="med" advClick="0" advTm="3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548680"/>
            <a:ext cx="8280920" cy="3538537"/>
          </a:xfrm>
        </p:spPr>
        <p:txBody>
          <a:bodyPr/>
          <a:lstStyle/>
          <a:p>
            <a:r>
              <a:rPr lang="tr-TR" b="1" dirty="0">
                <a:solidFill>
                  <a:schemeClr val="tx2">
                    <a:lumMod val="75000"/>
                  </a:schemeClr>
                </a:solidFill>
              </a:rPr>
              <a:t>1</a:t>
            </a:r>
            <a:r>
              <a:rPr lang="tr-TR" b="1" dirty="0" smtClean="0">
                <a:solidFill>
                  <a:schemeClr val="tx2">
                    <a:lumMod val="75000"/>
                  </a:schemeClr>
                </a:solidFill>
              </a:rPr>
              <a:t>. </a:t>
            </a:r>
            <a:r>
              <a:rPr lang="tr-TR" b="1" dirty="0">
                <a:solidFill>
                  <a:schemeClr val="tx2">
                    <a:lumMod val="75000"/>
                  </a:schemeClr>
                </a:solidFill>
              </a:rPr>
              <a:t>AĞ İŞLETMENLİĞİ</a:t>
            </a:r>
            <a:r>
              <a:rPr lang="tr-TR" dirty="0">
                <a:solidFill>
                  <a:schemeClr val="tx2">
                    <a:lumMod val="75000"/>
                  </a:schemeClr>
                </a:solidFill>
              </a:rPr>
              <a:t> </a:t>
            </a:r>
            <a:r>
              <a:rPr lang="tr-TR" b="1" dirty="0" smtClean="0">
                <a:solidFill>
                  <a:schemeClr val="tx2">
                    <a:lumMod val="75000"/>
                  </a:schemeClr>
                </a:solidFill>
              </a:rPr>
              <a:t>VE SİBER GÜVENLİK</a:t>
            </a:r>
            <a:r>
              <a:rPr lang="tr-TR" dirty="0"/>
              <a:t/>
            </a:r>
            <a:br>
              <a:rPr lang="tr-TR" dirty="0"/>
            </a:br>
            <a:r>
              <a:rPr lang="tr-TR" dirty="0"/>
              <a:t/>
            </a:r>
            <a:br>
              <a:rPr lang="tr-TR" dirty="0"/>
            </a:br>
            <a:r>
              <a:rPr lang="tr-TR" b="1" dirty="0"/>
              <a:t>Amacı : </a:t>
            </a:r>
            <a:r>
              <a:rPr lang="tr-TR" dirty="0"/>
              <a:t>Bilgisayar sistemlerinin donanım ve yazılım kurulumu, ağ sistemlerinin kurulumu, yönetimi ve ağ ortamı üzerinde yaşanabilecek sorunlar, çözüm yolları, geniş ağ sistemleri için yönlendirme ve yönlendirme yönetimi yapma yeterliklerine sahip meslek elemanları yetiştirmek amaçlanmaktadır.</a:t>
            </a:r>
          </a:p>
        </p:txBody>
      </p:sp>
      <p:pic>
        <p:nvPicPr>
          <p:cNvPr id="2050" name="Picture 2" descr="http://mebk12.meb.gov.tr/meb_iys_dosyalar/07/13/889526/resimler/2012_11/27134615_tek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922" y="4180698"/>
            <a:ext cx="3033502" cy="23446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ilisimogretmeni.com/wp-content/uploads/ag-sistemler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80698"/>
            <a:ext cx="3132844" cy="234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27221"/>
      </p:ext>
    </p:extLst>
  </p:cSld>
  <p:clrMapOvr>
    <a:masterClrMapping/>
  </p:clrMapOvr>
  <mc:AlternateContent xmlns:mc="http://schemas.openxmlformats.org/markup-compatibility/2006" xmlns:p14="http://schemas.microsoft.com/office/powerpoint/2010/main">
    <mc:Choice Requires="p14">
      <p:transition spd="med" p14:dur="700" advClick="0" advTm="36000">
        <p:fade/>
      </p:transition>
    </mc:Choice>
    <mc:Fallback xmlns="">
      <p:transition spd="med" advClick="0" advTm="3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052736"/>
            <a:ext cx="7315200" cy="1154097"/>
          </a:xfrm>
        </p:spPr>
        <p:txBody>
          <a:bodyPr>
            <a:normAutofit fontScale="90000"/>
          </a:bodyPr>
          <a:lstStyle/>
          <a:p>
            <a:r>
              <a:rPr lang="tr-TR" dirty="0"/>
              <a:t>Ağ İşletmenliği ve Siber Güvenlik </a:t>
            </a:r>
            <a:r>
              <a:rPr lang="tr-TR" dirty="0" smtClean="0"/>
              <a:t>Dalında;</a:t>
            </a:r>
            <a:endParaRPr lang="tr-TR" dirty="0"/>
          </a:p>
        </p:txBody>
      </p:sp>
      <p:sp>
        <p:nvSpPr>
          <p:cNvPr id="3" name="İçerik Yer Tutucusu 2"/>
          <p:cNvSpPr>
            <a:spLocks noGrp="1"/>
          </p:cNvSpPr>
          <p:nvPr>
            <p:ph idx="1"/>
          </p:nvPr>
        </p:nvSpPr>
        <p:spPr/>
        <p:txBody>
          <a:bodyPr/>
          <a:lstStyle/>
          <a:p>
            <a:r>
              <a:rPr lang="tr-TR" dirty="0"/>
              <a:t>İş sağlığı ve güvenliği tedbirlerini alarak anahtar cihazının yapılandırılması ve ağ üzerinde anahtarlama işlemleri yapma, </a:t>
            </a:r>
          </a:p>
          <a:p>
            <a:r>
              <a:rPr lang="tr-TR" dirty="0" smtClean="0"/>
              <a:t>İş </a:t>
            </a:r>
            <a:r>
              <a:rPr lang="tr-TR" dirty="0"/>
              <a:t>sağlığı ve güvenliği tedbirlerini alarak giriş ve çıkış cihazları, </a:t>
            </a:r>
            <a:r>
              <a:rPr lang="tr-TR" dirty="0" err="1"/>
              <a:t>sensörler</a:t>
            </a:r>
            <a:r>
              <a:rPr lang="tr-TR" dirty="0"/>
              <a:t>, göstergeler, ekranlar ve motorları kullanarak işlevsel bir aygıt oluşturma, </a:t>
            </a:r>
            <a:endParaRPr lang="tr-TR" dirty="0" smtClean="0"/>
          </a:p>
          <a:p>
            <a:r>
              <a:rPr lang="tr-TR" dirty="0" smtClean="0"/>
              <a:t>İş </a:t>
            </a:r>
            <a:r>
              <a:rPr lang="tr-TR" dirty="0"/>
              <a:t>sağlığı ve güvenliği tedbirlerini alarak yönlendirme cihazının yapılandırılması ve ağ üzerinde yönlendirme, </a:t>
            </a:r>
          </a:p>
        </p:txBody>
      </p:sp>
    </p:spTree>
    <p:extLst>
      <p:ext uri="{BB962C8B-B14F-4D97-AF65-F5344CB8AC3E}">
        <p14:creationId xmlns:p14="http://schemas.microsoft.com/office/powerpoint/2010/main" val="387749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315200" cy="3539527"/>
          </a:xfrm>
        </p:spPr>
        <p:txBody>
          <a:bodyPr/>
          <a:lstStyle/>
          <a:p>
            <a:r>
              <a:rPr lang="tr-TR" dirty="0"/>
              <a:t>Siber güvenlik alanında bilgi toplama teknikleri, ağ güvenliğini sağlama ve güvenlik yöntemlerini uygulama,  İş sağlığı ve güvenliği tedbirlerini alarak sunucu işletim sistemi kurulumu ve yönetimini yapma </a:t>
            </a:r>
            <a:r>
              <a:rPr lang="tr-TR" dirty="0" smtClean="0"/>
              <a:t>ile </a:t>
            </a:r>
            <a:r>
              <a:rPr lang="tr-TR" dirty="0"/>
              <a:t>ilgili bilgi, beceri ve yetkinliklerin kazandırılması amaçlanmaktadır. </a:t>
            </a:r>
          </a:p>
        </p:txBody>
      </p:sp>
    </p:spTree>
    <p:extLst>
      <p:ext uri="{BB962C8B-B14F-4D97-AF65-F5344CB8AC3E}">
        <p14:creationId xmlns:p14="http://schemas.microsoft.com/office/powerpoint/2010/main" val="39674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12776"/>
            <a:ext cx="7315200" cy="3539527"/>
          </a:xfrm>
        </p:spPr>
        <p:txBody>
          <a:bodyPr/>
          <a:lstStyle/>
          <a:p>
            <a:r>
              <a:rPr lang="tr-TR" dirty="0"/>
              <a:t>Bilgisayar sistemlerinin donanım ve yazılım kurulumu, ağ sistemlerinin kurulumu, yönetimi ve ağ ortamı üzerinde yaşanabilecek sorunlar, çözüm yolları ve geniş ağ sistemleri </a:t>
            </a:r>
            <a:r>
              <a:rPr lang="tr-TR" dirty="0" smtClean="0"/>
              <a:t>yönetimini kapsayan bir alandır.</a:t>
            </a:r>
            <a:endParaRPr lang="tr-TR" dirty="0"/>
          </a:p>
        </p:txBody>
      </p:sp>
    </p:spTree>
    <p:extLst>
      <p:ext uri="{BB962C8B-B14F-4D97-AF65-F5344CB8AC3E}">
        <p14:creationId xmlns:p14="http://schemas.microsoft.com/office/powerpoint/2010/main" val="5591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268761"/>
            <a:ext cx="7315200" cy="5040600"/>
          </a:xfrm>
        </p:spPr>
        <p:txBody>
          <a:bodyPr/>
          <a:lstStyle/>
          <a:p>
            <a:r>
              <a:rPr lang="tr-TR" dirty="0"/>
              <a:t>10. sınıfta  14 saat zorunlu dersler; Ağ Sistemleri ve Anahtarlama (10 Saat), Robotik Kodlama (4 Saat</a:t>
            </a:r>
            <a:r>
              <a:rPr lang="tr-TR" dirty="0" smtClean="0"/>
              <a:t>)</a:t>
            </a:r>
          </a:p>
          <a:p>
            <a:pPr marL="45720" indent="0">
              <a:buNone/>
            </a:pPr>
            <a:r>
              <a:rPr lang="tr-TR" b="1" dirty="0"/>
              <a:t/>
            </a:r>
            <a:br>
              <a:rPr lang="tr-TR" b="1" dirty="0"/>
            </a:br>
            <a:endParaRPr lang="tr-TR" dirty="0"/>
          </a:p>
          <a:p>
            <a:r>
              <a:rPr lang="tr-TR" dirty="0"/>
              <a:t>11. sınıfta 17 saat zorunlu dersler; Ağ Sistemleri ve Yönlendirme (8 Saat), Siber Güvenlik Temelleri (5 Saat), Sunucu İşletim Sistemleri (4 Saat). </a:t>
            </a:r>
            <a:endParaRPr lang="tr-TR" dirty="0" smtClean="0"/>
          </a:p>
          <a:p>
            <a:endParaRPr lang="tr-TR" dirty="0"/>
          </a:p>
          <a:p>
            <a:pPr marL="45720" indent="0">
              <a:buNone/>
            </a:pPr>
            <a:endParaRPr lang="tr-TR" dirty="0"/>
          </a:p>
          <a:p>
            <a:r>
              <a:rPr lang="tr-TR" dirty="0"/>
              <a:t>9 Saat Seçmeli derslerden seçilecektir.</a:t>
            </a:r>
          </a:p>
          <a:p>
            <a:endParaRPr lang="tr-TR" dirty="0"/>
          </a:p>
        </p:txBody>
      </p:sp>
    </p:spTree>
    <p:extLst>
      <p:ext uri="{BB962C8B-B14F-4D97-AF65-F5344CB8AC3E}">
        <p14:creationId xmlns:p14="http://schemas.microsoft.com/office/powerpoint/2010/main" val="124638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620689"/>
            <a:ext cx="7315200" cy="2016223"/>
          </a:xfrm>
        </p:spPr>
        <p:txBody>
          <a:bodyPr>
            <a:normAutofit/>
          </a:bodyPr>
          <a:lstStyle/>
          <a:p>
            <a:r>
              <a:rPr lang="tr-TR" dirty="0"/>
              <a:t>Ağ İşletmenliği ve Siber Güvenlik </a:t>
            </a:r>
            <a:r>
              <a:rPr lang="tr-TR" dirty="0" smtClean="0"/>
              <a:t>Dalında Öğretim Gören Öğrencilerin Görevleri;</a:t>
            </a:r>
            <a:endParaRPr lang="tr-TR" dirty="0"/>
          </a:p>
        </p:txBody>
      </p:sp>
      <p:sp>
        <p:nvSpPr>
          <p:cNvPr id="3" name="İçerik Yer Tutucusu 2"/>
          <p:cNvSpPr>
            <a:spLocks noGrp="1"/>
          </p:cNvSpPr>
          <p:nvPr>
            <p:ph idx="1"/>
          </p:nvPr>
        </p:nvSpPr>
        <p:spPr/>
        <p:txBody>
          <a:bodyPr>
            <a:normAutofit lnSpcReduction="10000"/>
          </a:bodyPr>
          <a:lstStyle/>
          <a:p>
            <a:r>
              <a:rPr lang="tr-TR" dirty="0"/>
              <a:t>1.  İş organizasyonu yapmak</a:t>
            </a:r>
            <a:r>
              <a:rPr lang="tr-TR" dirty="0" smtClean="0"/>
              <a:t>.</a:t>
            </a:r>
          </a:p>
          <a:p>
            <a:r>
              <a:rPr lang="tr-TR" dirty="0" smtClean="0"/>
              <a:t>2</a:t>
            </a:r>
            <a:r>
              <a:rPr lang="tr-TR" dirty="0"/>
              <a:t>.  Analiz yapmak</a:t>
            </a:r>
            <a:r>
              <a:rPr lang="tr-TR" dirty="0" smtClean="0"/>
              <a:t>.</a:t>
            </a:r>
          </a:p>
          <a:p>
            <a:r>
              <a:rPr lang="tr-TR" dirty="0" smtClean="0"/>
              <a:t>3</a:t>
            </a:r>
            <a:r>
              <a:rPr lang="tr-TR" dirty="0"/>
              <a:t>.  İhtiyaçları değerlendirmek</a:t>
            </a:r>
            <a:r>
              <a:rPr lang="tr-TR" dirty="0" smtClean="0"/>
              <a:t>.</a:t>
            </a:r>
          </a:p>
          <a:p>
            <a:r>
              <a:rPr lang="tr-TR" dirty="0" smtClean="0"/>
              <a:t>4</a:t>
            </a:r>
            <a:r>
              <a:rPr lang="tr-TR" dirty="0"/>
              <a:t>.  Ağ Sistemini Kurmak</a:t>
            </a:r>
            <a:r>
              <a:rPr lang="tr-TR" dirty="0" smtClean="0"/>
              <a:t>.</a:t>
            </a:r>
          </a:p>
          <a:p>
            <a:r>
              <a:rPr lang="tr-TR" dirty="0" smtClean="0"/>
              <a:t>5</a:t>
            </a:r>
            <a:r>
              <a:rPr lang="tr-TR" dirty="0"/>
              <a:t>.  İnternet ve yerel ağ yapılarının arıza, bakım ve onarımını yapmak</a:t>
            </a:r>
            <a:r>
              <a:rPr lang="tr-TR" dirty="0" smtClean="0"/>
              <a:t>.</a:t>
            </a:r>
          </a:p>
          <a:p>
            <a:r>
              <a:rPr lang="tr-TR" dirty="0" smtClean="0"/>
              <a:t>6</a:t>
            </a:r>
            <a:r>
              <a:rPr lang="tr-TR" dirty="0"/>
              <a:t>. İşletim sistemlerini kurmak, yapılandırmak, güncelleştirmeleri takip etmek ve güncelleştirmek</a:t>
            </a:r>
            <a:r>
              <a:rPr lang="tr-TR" dirty="0" smtClean="0"/>
              <a:t>.</a:t>
            </a:r>
          </a:p>
          <a:p>
            <a:r>
              <a:rPr lang="tr-TR" dirty="0" smtClean="0"/>
              <a:t>7</a:t>
            </a:r>
            <a:r>
              <a:rPr lang="tr-TR" dirty="0"/>
              <a:t>.  Güvenlik Tedbirlerini almak</a:t>
            </a:r>
            <a:r>
              <a:rPr lang="tr-TR" dirty="0" smtClean="0"/>
              <a:t>.</a:t>
            </a:r>
          </a:p>
          <a:p>
            <a:r>
              <a:rPr lang="tr-TR" dirty="0" smtClean="0"/>
              <a:t>8</a:t>
            </a:r>
            <a:r>
              <a:rPr lang="tr-TR" dirty="0"/>
              <a:t>.  Meslekî gelişime ilişkin faaliyetleri yürütmek.</a:t>
            </a:r>
          </a:p>
        </p:txBody>
      </p:sp>
    </p:spTree>
    <p:extLst>
      <p:ext uri="{BB962C8B-B14F-4D97-AF65-F5344CB8AC3E}">
        <p14:creationId xmlns:p14="http://schemas.microsoft.com/office/powerpoint/2010/main" val="114275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980729"/>
            <a:ext cx="7315200" cy="5328632"/>
          </a:xfrm>
        </p:spPr>
        <p:txBody>
          <a:bodyPr/>
          <a:lstStyle/>
          <a:p>
            <a:r>
              <a:rPr lang="tr-TR" dirty="0"/>
              <a:t>Dal eğitimi için bünyemizde tam donanımlı bir laboratuvar </a:t>
            </a:r>
            <a:r>
              <a:rPr lang="tr-TR" dirty="0" smtClean="0"/>
              <a:t>bulunmamaktadır. </a:t>
            </a:r>
          </a:p>
          <a:p>
            <a:r>
              <a:rPr lang="tr-TR" dirty="0" smtClean="0"/>
              <a:t>Dal dersleri içeriği gereğince; Linux</a:t>
            </a:r>
            <a:r>
              <a:rPr lang="tr-TR" dirty="0"/>
              <a:t>, Windows Server ve </a:t>
            </a:r>
            <a:r>
              <a:rPr lang="tr-TR" dirty="0" err="1"/>
              <a:t>Ubuntu</a:t>
            </a:r>
            <a:r>
              <a:rPr lang="tr-TR" dirty="0"/>
              <a:t> işletim sistemlerinin eğitimi verilmektedir. </a:t>
            </a:r>
            <a:r>
              <a:rPr lang="tr-TR" dirty="0" smtClean="0"/>
              <a:t>Dal </a:t>
            </a:r>
            <a:r>
              <a:rPr lang="tr-TR" dirty="0"/>
              <a:t>eğitimi alan öğrenciler endüstriyel bir kuruluşta veya kamu kurumlarının bilgi işlem birimlerinin ağ ihtiyaçlarını karşılayabilecek nitelikte mezun </a:t>
            </a:r>
            <a:r>
              <a:rPr lang="tr-TR" dirty="0" smtClean="0"/>
              <a:t>olacaklardır.</a:t>
            </a:r>
          </a:p>
          <a:p>
            <a:r>
              <a:rPr lang="tr-TR" dirty="0" smtClean="0"/>
              <a:t>Dalımıza </a:t>
            </a:r>
            <a:r>
              <a:rPr lang="tr-TR" dirty="0"/>
              <a:t>her eğitim öğretim yılında </a:t>
            </a:r>
            <a:r>
              <a:rPr lang="tr-TR" dirty="0" smtClean="0"/>
              <a:t>20 </a:t>
            </a:r>
            <a:r>
              <a:rPr lang="tr-TR" dirty="0"/>
              <a:t>öğrenci kontenjanı </a:t>
            </a:r>
            <a:r>
              <a:rPr lang="tr-TR" dirty="0" smtClean="0"/>
              <a:t>ayrılacaktır. Dal </a:t>
            </a:r>
            <a:r>
              <a:rPr lang="tr-TR" dirty="0"/>
              <a:t>mezunları işyerlerini açabildikleri gibi endüstriyel kurumların, eğitim kurumlarının bilgi işlem birimlerinde iş imkanı bulabilmektedirler. Bu alanda yetişmiş eleman eksiği çok fazladır</a:t>
            </a:r>
          </a:p>
        </p:txBody>
      </p:sp>
    </p:spTree>
    <p:extLst>
      <p:ext uri="{BB962C8B-B14F-4D97-AF65-F5344CB8AC3E}">
        <p14:creationId xmlns:p14="http://schemas.microsoft.com/office/powerpoint/2010/main" val="18100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548680"/>
            <a:ext cx="8280920" cy="3538537"/>
          </a:xfrm>
        </p:spPr>
        <p:txBody>
          <a:bodyPr/>
          <a:lstStyle/>
          <a:p>
            <a:r>
              <a:rPr lang="tr-TR" b="1" dirty="0">
                <a:solidFill>
                  <a:schemeClr val="tx2">
                    <a:lumMod val="75000"/>
                  </a:schemeClr>
                </a:solidFill>
              </a:rPr>
              <a:t>2</a:t>
            </a:r>
            <a:r>
              <a:rPr lang="tr-TR" b="1" dirty="0" smtClean="0">
                <a:solidFill>
                  <a:schemeClr val="tx2">
                    <a:lumMod val="75000"/>
                  </a:schemeClr>
                </a:solidFill>
              </a:rPr>
              <a:t>. YAZILIM GELİŞTİRME </a:t>
            </a:r>
            <a:r>
              <a:rPr lang="tr-TR" b="1" dirty="0" smtClean="0">
                <a:solidFill>
                  <a:schemeClr val="tx2">
                    <a:lumMod val="75000"/>
                  </a:schemeClr>
                </a:solidFill>
              </a:rPr>
              <a:t>DALI</a:t>
            </a:r>
            <a:r>
              <a:rPr lang="tr-TR" dirty="0"/>
              <a:t/>
            </a:r>
            <a:br>
              <a:rPr lang="tr-TR" dirty="0"/>
            </a:br>
            <a:endParaRPr lang="tr-TR" dirty="0" smtClean="0"/>
          </a:p>
          <a:p>
            <a:r>
              <a:rPr lang="tr-TR" b="1" dirty="0" smtClean="0"/>
              <a:t>Tanımı</a:t>
            </a:r>
            <a:r>
              <a:rPr lang="tr-TR" b="1" dirty="0"/>
              <a:t>: </a:t>
            </a:r>
            <a:r>
              <a:rPr lang="tr-TR" dirty="0"/>
              <a:t>Bilgisayar sistemlerinin donanım ve yazılım olarak kurulumu bilgilerinin yanında, web sayfası tasarımına ve programlama dilleri yardımıyla etkileşimli web uygulamaları hazırlanmasına yönelik eğitim ve öğretim verilen daldır.</a:t>
            </a:r>
            <a:br>
              <a:rPr lang="tr-TR" dirty="0"/>
            </a:br>
            <a:endParaRPr lang="tr-TR" dirty="0"/>
          </a:p>
        </p:txBody>
      </p:sp>
      <p:pic>
        <p:nvPicPr>
          <p:cNvPr id="4098" name="Picture 2" descr="http://www.vikalpdevelopment.com/images/pageimg/mssql_database_program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9914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ostingturk.com/images/original/image54d335aab53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861048"/>
            <a:ext cx="55054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65981"/>
      </p:ext>
    </p:extLst>
  </p:cSld>
  <p:clrMapOvr>
    <a:masterClrMapping/>
  </p:clrMapOvr>
  <mc:AlternateContent xmlns:mc="http://schemas.openxmlformats.org/markup-compatibility/2006" xmlns:p14="http://schemas.microsoft.com/office/powerpoint/2010/main">
    <mc:Choice Requires="p14">
      <p:transition spd="med" p14:dur="700" advClick="0" advTm="32000">
        <p:fade/>
      </p:transition>
    </mc:Choice>
    <mc:Fallback xmlns="">
      <p:transition spd="med" advClick="0" advTm="3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4149080"/>
            <a:ext cx="7488832" cy="2232248"/>
          </a:xfrm>
        </p:spPr>
        <p:txBody>
          <a:bodyPr>
            <a:prstTxWarp prst="textCascadeUp">
              <a:avLst/>
            </a:prstTxWarp>
            <a:normAutofit/>
            <a:scene3d>
              <a:camera prst="orthographicFront"/>
              <a:lightRig rig="threePt" dir="t"/>
            </a:scene3d>
            <a:sp3d extrusionH="57150">
              <a:bevelT w="57150" h="38100" prst="artDeco"/>
            </a:sp3d>
          </a:bodyPr>
          <a:lstStyle/>
          <a:p>
            <a:pPr algn="ctr"/>
            <a:r>
              <a:rPr lang="tr-TR" sz="4000" dirty="0" smtClean="0"/>
              <a:t>BİLİŞİM TEKNOLOJİLERİ ALANI</a:t>
            </a:r>
            <a:endParaRPr lang="tr-TR" sz="4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761086"/>
            <a:ext cx="3600400" cy="26762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4077905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548680"/>
            <a:ext cx="8280920" cy="3538537"/>
          </a:xfrm>
        </p:spPr>
        <p:txBody>
          <a:bodyPr/>
          <a:lstStyle/>
          <a:p>
            <a:r>
              <a:rPr lang="tr-TR" b="1" dirty="0">
                <a:solidFill>
                  <a:schemeClr val="tx2">
                    <a:lumMod val="75000"/>
                  </a:schemeClr>
                </a:solidFill>
              </a:rPr>
              <a:t>2</a:t>
            </a:r>
            <a:r>
              <a:rPr lang="tr-TR" b="1" dirty="0" smtClean="0">
                <a:solidFill>
                  <a:schemeClr val="tx2">
                    <a:lumMod val="75000"/>
                  </a:schemeClr>
                </a:solidFill>
              </a:rPr>
              <a:t>. YAZILIM GELİŞTİRME DALI</a:t>
            </a:r>
            <a:r>
              <a:rPr lang="tr-TR" dirty="0"/>
              <a:t/>
            </a:r>
            <a:br>
              <a:rPr lang="tr-TR" dirty="0"/>
            </a:br>
            <a:r>
              <a:rPr lang="tr-TR" dirty="0"/>
              <a:t/>
            </a:r>
            <a:br>
              <a:rPr lang="tr-TR" dirty="0"/>
            </a:br>
            <a:r>
              <a:rPr lang="tr-TR" b="1" dirty="0"/>
              <a:t>Amacı:  </a:t>
            </a:r>
            <a:r>
              <a:rPr lang="tr-TR" dirty="0"/>
              <a:t>Bilgisayar sistemlerinin donanım ve yazılım olarak kurulumu bilgilerinin yanında web sayfası tasarımı ve programlama dilleri yardımıyla etkileşimli web uygulamaları hazırlama yeterliklerine sahip teknik elemanlar yetiştirmek</a:t>
            </a:r>
            <a:r>
              <a:rPr lang="tr-TR" dirty="0" smtClean="0"/>
              <a:t>, amaçlanmaktadır</a:t>
            </a:r>
            <a:r>
              <a:rPr lang="tr-TR" dirty="0"/>
              <a:t>.</a:t>
            </a:r>
          </a:p>
        </p:txBody>
      </p:sp>
      <p:pic>
        <p:nvPicPr>
          <p:cNvPr id="4098" name="Picture 2" descr="http://www.vikalpdevelopment.com/images/pageimg/mssql_database_program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9914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ostingturk.com/images/original/image54d335aab53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861048"/>
            <a:ext cx="55054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70987"/>
      </p:ext>
    </p:extLst>
  </p:cSld>
  <p:clrMapOvr>
    <a:masterClrMapping/>
  </p:clrMapOvr>
  <mc:AlternateContent xmlns:mc="http://schemas.openxmlformats.org/markup-compatibility/2006" xmlns:p14="http://schemas.microsoft.com/office/powerpoint/2010/main">
    <mc:Choice Requires="p14">
      <p:transition spd="med" p14:dur="700" advClick="0" advTm="32000">
        <p:fade/>
      </p:transition>
    </mc:Choice>
    <mc:Fallback xmlns="">
      <p:transition spd="med" advClick="0" advTm="3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50987"/>
            <a:ext cx="7315200" cy="4114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5291313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620689"/>
            <a:ext cx="7315200" cy="5688672"/>
          </a:xfrm>
        </p:spPr>
        <p:txBody>
          <a:bodyPr>
            <a:normAutofit/>
          </a:bodyPr>
          <a:lstStyle/>
          <a:p>
            <a:pPr marL="45720" indent="0">
              <a:buNone/>
            </a:pPr>
            <a:r>
              <a:rPr lang="tr-TR" sz="2400" b="1" dirty="0" smtClean="0">
                <a:solidFill>
                  <a:schemeClr val="tx2">
                    <a:lumMod val="75000"/>
                  </a:schemeClr>
                </a:solidFill>
              </a:rPr>
              <a:t>Yazılım Geliştirme Dalında;</a:t>
            </a:r>
          </a:p>
          <a:p>
            <a:pPr marL="45720" indent="0">
              <a:buNone/>
            </a:pPr>
            <a:endParaRPr lang="tr-TR" dirty="0" smtClean="0"/>
          </a:p>
          <a:p>
            <a:r>
              <a:rPr lang="tr-TR" dirty="0"/>
              <a:t>Nesne tabanlı programlama teknikleri ile proje yapma, geliştirme, veri tabanı kullanım yöntemlerini uygulama, </a:t>
            </a:r>
          </a:p>
          <a:p>
            <a:r>
              <a:rPr lang="tr-TR" dirty="0" smtClean="0"/>
              <a:t> </a:t>
            </a:r>
            <a:r>
              <a:rPr lang="tr-TR" dirty="0"/>
              <a:t>İş sağlığı ve güvenliği tedbirlerini alarak giriş ve çıkış cihazları, </a:t>
            </a:r>
            <a:r>
              <a:rPr lang="tr-TR" dirty="0" err="1"/>
              <a:t>sensörler</a:t>
            </a:r>
            <a:r>
              <a:rPr lang="tr-TR" dirty="0"/>
              <a:t>, göstergeler, ekranlar ve motorları kullanarak işlevsel bir aygıt oluşturma, </a:t>
            </a:r>
          </a:p>
          <a:p>
            <a:r>
              <a:rPr lang="tr-TR" dirty="0" smtClean="0"/>
              <a:t>Web </a:t>
            </a:r>
            <a:r>
              <a:rPr lang="tr-TR" dirty="0"/>
              <a:t>sitesi tasarımı, dinamik programlama, veri tabanı işlemleri ve web sitesini yayınlama, </a:t>
            </a:r>
          </a:p>
          <a:p>
            <a:r>
              <a:rPr lang="tr-TR" dirty="0" smtClean="0"/>
              <a:t>Mobil </a:t>
            </a:r>
            <a:r>
              <a:rPr lang="tr-TR" dirty="0"/>
              <a:t>uygulamalar yapma, </a:t>
            </a:r>
          </a:p>
          <a:p>
            <a:r>
              <a:rPr lang="tr-TR" dirty="0" smtClean="0"/>
              <a:t>Görüntü </a:t>
            </a:r>
            <a:r>
              <a:rPr lang="tr-TR" dirty="0"/>
              <a:t>işleme ve görsel efekt tekniklerini </a:t>
            </a:r>
            <a:r>
              <a:rPr lang="tr-TR" dirty="0" smtClean="0"/>
              <a:t>uygulama</a:t>
            </a:r>
          </a:p>
          <a:p>
            <a:pPr marL="45720" indent="0">
              <a:buNone/>
            </a:pPr>
            <a:r>
              <a:rPr lang="tr-TR" dirty="0"/>
              <a:t>ile ilgili bilgi, beceri ve yetkinliklerin kazandırılması </a:t>
            </a:r>
            <a:r>
              <a:rPr lang="tr-TR" dirty="0" smtClean="0"/>
              <a:t>amaçlanmaktadır.</a:t>
            </a:r>
            <a:endParaRPr lang="tr-TR" dirty="0"/>
          </a:p>
        </p:txBody>
      </p:sp>
    </p:spTree>
    <p:extLst>
      <p:ext uri="{BB962C8B-B14F-4D97-AF65-F5344CB8AC3E}">
        <p14:creationId xmlns:p14="http://schemas.microsoft.com/office/powerpoint/2010/main" val="2258590628"/>
      </p:ext>
    </p:extLst>
  </p:cSld>
  <p:clrMapOvr>
    <a:masterClrMapping/>
  </p:clrMapOvr>
  <mc:AlternateContent xmlns:mc="http://schemas.openxmlformats.org/markup-compatibility/2006" xmlns:p14="http://schemas.microsoft.com/office/powerpoint/2010/main">
    <mc:Choice Requires="p14">
      <p:transition spd="med" p14:dur="700" advClick="0" advTm="35000">
        <p:fade/>
      </p:transition>
    </mc:Choice>
    <mc:Fallback xmlns="">
      <p:transition spd="med" advClick="0" advTm="3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196753"/>
            <a:ext cx="7315200" cy="5112608"/>
          </a:xfrm>
        </p:spPr>
        <p:txBody>
          <a:bodyPr/>
          <a:lstStyle/>
          <a:p>
            <a:r>
              <a:rPr lang="tr-TR" dirty="0"/>
              <a:t>10. sınıfta  14 saat zorunlu dersler; </a:t>
            </a:r>
            <a:endParaRPr lang="tr-TR" dirty="0" smtClean="0"/>
          </a:p>
          <a:p>
            <a:pPr marL="45720" indent="0">
              <a:buNone/>
            </a:pPr>
            <a:r>
              <a:rPr lang="tr-TR" dirty="0"/>
              <a:t>-</a:t>
            </a:r>
            <a:r>
              <a:rPr lang="tr-TR" dirty="0" smtClean="0"/>
              <a:t>Nesne </a:t>
            </a:r>
            <a:r>
              <a:rPr lang="tr-TR" dirty="0"/>
              <a:t>Tabanlı Programlama (10 Saat), </a:t>
            </a:r>
            <a:endParaRPr lang="tr-TR" dirty="0" smtClean="0"/>
          </a:p>
          <a:p>
            <a:pPr marL="45720" indent="0">
              <a:buNone/>
            </a:pPr>
            <a:r>
              <a:rPr lang="tr-TR" dirty="0"/>
              <a:t>-</a:t>
            </a:r>
            <a:r>
              <a:rPr lang="tr-TR" dirty="0" smtClean="0"/>
              <a:t>Robotik </a:t>
            </a:r>
            <a:r>
              <a:rPr lang="tr-TR" dirty="0"/>
              <a:t>Kodlama (4 Saat)</a:t>
            </a:r>
            <a:r>
              <a:rPr lang="tr-TR" b="1" dirty="0"/>
              <a:t/>
            </a:r>
            <a:br>
              <a:rPr lang="tr-TR" b="1" dirty="0"/>
            </a:br>
            <a:endParaRPr lang="tr-TR" dirty="0"/>
          </a:p>
          <a:p>
            <a:r>
              <a:rPr lang="tr-TR" dirty="0"/>
              <a:t>11. sınıfta 17 saat zorunlu dersler; </a:t>
            </a:r>
            <a:endParaRPr lang="tr-TR" dirty="0" smtClean="0"/>
          </a:p>
          <a:p>
            <a:pPr marL="45720" indent="0">
              <a:buNone/>
            </a:pPr>
            <a:r>
              <a:rPr lang="tr-TR" dirty="0"/>
              <a:t>-</a:t>
            </a:r>
            <a:r>
              <a:rPr lang="tr-TR" dirty="0" smtClean="0"/>
              <a:t>Web </a:t>
            </a:r>
            <a:r>
              <a:rPr lang="tr-TR" dirty="0"/>
              <a:t>tabanlı Uygulama Geliştirme (8 Saat), </a:t>
            </a:r>
            <a:endParaRPr lang="tr-TR" dirty="0" smtClean="0"/>
          </a:p>
          <a:p>
            <a:pPr marL="45720" indent="0">
              <a:buNone/>
            </a:pPr>
            <a:r>
              <a:rPr lang="tr-TR" dirty="0"/>
              <a:t>-</a:t>
            </a:r>
            <a:r>
              <a:rPr lang="tr-TR" dirty="0" smtClean="0"/>
              <a:t>Mobil </a:t>
            </a:r>
            <a:r>
              <a:rPr lang="tr-TR" dirty="0"/>
              <a:t>Uygulamalar (5 Saat), </a:t>
            </a:r>
            <a:endParaRPr lang="tr-TR" dirty="0" smtClean="0"/>
          </a:p>
          <a:p>
            <a:pPr marL="45720" indent="0">
              <a:buNone/>
            </a:pPr>
            <a:r>
              <a:rPr lang="tr-TR" dirty="0"/>
              <a:t>-</a:t>
            </a:r>
            <a:r>
              <a:rPr lang="tr-TR" dirty="0" smtClean="0"/>
              <a:t>Grafik </a:t>
            </a:r>
            <a:r>
              <a:rPr lang="tr-TR" dirty="0"/>
              <a:t>Canlandırma (4 Saat). </a:t>
            </a:r>
            <a:endParaRPr lang="tr-TR" dirty="0" smtClean="0"/>
          </a:p>
          <a:p>
            <a:pPr marL="45720" indent="0">
              <a:buNone/>
            </a:pPr>
            <a:endParaRPr lang="tr-TR" dirty="0"/>
          </a:p>
          <a:p>
            <a:r>
              <a:rPr lang="tr-TR" dirty="0"/>
              <a:t>9 Saat Seçmeli derslerden seçilecektir.</a:t>
            </a:r>
          </a:p>
          <a:p>
            <a:endParaRPr lang="tr-TR" dirty="0"/>
          </a:p>
        </p:txBody>
      </p:sp>
    </p:spTree>
    <p:extLst>
      <p:ext uri="{BB962C8B-B14F-4D97-AF65-F5344CB8AC3E}">
        <p14:creationId xmlns:p14="http://schemas.microsoft.com/office/powerpoint/2010/main" val="16784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052737"/>
            <a:ext cx="7315200" cy="1646076"/>
          </a:xfrm>
        </p:spPr>
        <p:txBody>
          <a:bodyPr>
            <a:normAutofit fontScale="90000"/>
            <a:scene3d>
              <a:camera prst="orthographicFront"/>
              <a:lightRig rig="threePt" dir="t"/>
            </a:scene3d>
            <a:sp3d extrusionH="57150">
              <a:bevelT w="57150" h="38100" prst="artDeco"/>
            </a:sp3d>
          </a:bodyPr>
          <a:lstStyle/>
          <a:p>
            <a:r>
              <a:rPr lang="tr-TR" b="1" dirty="0"/>
              <a:t>Bilişim Teknolojileri Alanı Seçmeli Meslek Dersleri</a:t>
            </a:r>
            <a:r>
              <a:rPr lang="tr-TR" dirty="0"/>
              <a:t/>
            </a:r>
            <a:br>
              <a:rPr lang="tr-TR" dirty="0"/>
            </a:br>
            <a:endParaRPr lang="tr-TR" dirty="0"/>
          </a:p>
        </p:txBody>
      </p:sp>
      <p:sp>
        <p:nvSpPr>
          <p:cNvPr id="4" name="İçerik Yer Tutucusu 3"/>
          <p:cNvSpPr>
            <a:spLocks noGrp="1"/>
          </p:cNvSpPr>
          <p:nvPr>
            <p:ph sz="quarter" idx="13"/>
          </p:nvPr>
        </p:nvSpPr>
        <p:spPr>
          <a:xfrm>
            <a:off x="395536" y="2743200"/>
            <a:ext cx="4085024" cy="3593592"/>
          </a:xfrm>
        </p:spPr>
        <p:txBody>
          <a:bodyPr/>
          <a:lstStyle/>
          <a:p>
            <a:r>
              <a:rPr lang="tr-TR" dirty="0"/>
              <a:t>Elektronik Uygulamaları</a:t>
            </a:r>
            <a:r>
              <a:rPr lang="tr-TR" dirty="0" smtClean="0"/>
              <a:t>,</a:t>
            </a:r>
          </a:p>
          <a:p>
            <a:r>
              <a:rPr lang="tr-TR" dirty="0" smtClean="0"/>
              <a:t> </a:t>
            </a:r>
            <a:r>
              <a:rPr lang="tr-TR" dirty="0" smtClean="0"/>
              <a:t>Mikro denetleyici</a:t>
            </a:r>
            <a:r>
              <a:rPr lang="tr-TR" dirty="0"/>
              <a:t>, </a:t>
            </a:r>
            <a:endParaRPr lang="tr-TR" dirty="0" smtClean="0"/>
          </a:p>
          <a:p>
            <a:r>
              <a:rPr lang="tr-TR" dirty="0" smtClean="0"/>
              <a:t>Web </a:t>
            </a:r>
            <a:r>
              <a:rPr lang="tr-TR" dirty="0"/>
              <a:t>Programcılığı, </a:t>
            </a:r>
            <a:endParaRPr lang="tr-TR" dirty="0" smtClean="0"/>
          </a:p>
          <a:p>
            <a:r>
              <a:rPr lang="tr-TR" dirty="0" smtClean="0"/>
              <a:t>Açık </a:t>
            </a:r>
            <a:r>
              <a:rPr lang="tr-TR" dirty="0"/>
              <a:t>Kaynak İşletim Sistemi, Ağ Projesi, </a:t>
            </a:r>
            <a:endParaRPr lang="tr-TR" dirty="0" smtClean="0"/>
          </a:p>
          <a:p>
            <a:r>
              <a:rPr lang="tr-TR" dirty="0" smtClean="0"/>
              <a:t>Blok </a:t>
            </a:r>
            <a:r>
              <a:rPr lang="tr-TR" dirty="0"/>
              <a:t>Zincir, </a:t>
            </a:r>
            <a:endParaRPr lang="tr-TR" dirty="0" smtClean="0"/>
          </a:p>
          <a:p>
            <a:r>
              <a:rPr lang="tr-TR" dirty="0" smtClean="0"/>
              <a:t>Mesleki </a:t>
            </a:r>
            <a:r>
              <a:rPr lang="tr-TR" dirty="0"/>
              <a:t>Yabancı Dil, </a:t>
            </a:r>
            <a:endParaRPr lang="tr-TR" dirty="0" smtClean="0"/>
          </a:p>
          <a:p>
            <a:r>
              <a:rPr lang="tr-TR" dirty="0" smtClean="0"/>
              <a:t>Nesnelerin </a:t>
            </a:r>
            <a:r>
              <a:rPr lang="tr-TR" dirty="0"/>
              <a:t>İnterneti, </a:t>
            </a:r>
            <a:endParaRPr lang="tr-TR" dirty="0" smtClean="0"/>
          </a:p>
          <a:p>
            <a:r>
              <a:rPr lang="tr-TR" dirty="0" smtClean="0"/>
              <a:t>Oyun </a:t>
            </a:r>
            <a:r>
              <a:rPr lang="tr-TR" dirty="0"/>
              <a:t>Programlama, </a:t>
            </a:r>
          </a:p>
        </p:txBody>
      </p:sp>
      <p:sp>
        <p:nvSpPr>
          <p:cNvPr id="5" name="İçerik Yer Tutucusu 4"/>
          <p:cNvSpPr>
            <a:spLocks noGrp="1"/>
          </p:cNvSpPr>
          <p:nvPr>
            <p:ph sz="quarter" idx="14"/>
          </p:nvPr>
        </p:nvSpPr>
        <p:spPr>
          <a:xfrm>
            <a:off x="4681728" y="2743200"/>
            <a:ext cx="4462272" cy="3595687"/>
          </a:xfrm>
        </p:spPr>
        <p:txBody>
          <a:bodyPr/>
          <a:lstStyle/>
          <a:p>
            <a:r>
              <a:rPr lang="tr-TR" dirty="0"/>
              <a:t>Web Tabanlı İçerik Yönetimi, </a:t>
            </a:r>
            <a:endParaRPr lang="tr-TR" dirty="0" smtClean="0"/>
          </a:p>
          <a:p>
            <a:r>
              <a:rPr lang="tr-TR" dirty="0" smtClean="0"/>
              <a:t>Yapay </a:t>
            </a:r>
            <a:r>
              <a:rPr lang="tr-TR" dirty="0"/>
              <a:t>Zeka ve Makine Öğrenmesi, </a:t>
            </a:r>
            <a:endParaRPr lang="tr-TR" dirty="0" smtClean="0"/>
          </a:p>
          <a:p>
            <a:r>
              <a:rPr lang="tr-TR" dirty="0" smtClean="0"/>
              <a:t>Yazılım </a:t>
            </a:r>
            <a:r>
              <a:rPr lang="tr-TR" dirty="0"/>
              <a:t>Projesi, </a:t>
            </a:r>
            <a:endParaRPr lang="tr-TR" dirty="0" smtClean="0"/>
          </a:p>
          <a:p>
            <a:r>
              <a:rPr lang="tr-TR" dirty="0" smtClean="0"/>
              <a:t>Programlama</a:t>
            </a:r>
            <a:r>
              <a:rPr lang="tr-TR" dirty="0"/>
              <a:t>, </a:t>
            </a:r>
            <a:endParaRPr lang="tr-TR" dirty="0" smtClean="0"/>
          </a:p>
          <a:p>
            <a:r>
              <a:rPr lang="tr-TR" dirty="0" smtClean="0"/>
              <a:t>Dijital </a:t>
            </a:r>
            <a:r>
              <a:rPr lang="tr-TR" dirty="0"/>
              <a:t>Tasarım, </a:t>
            </a:r>
            <a:endParaRPr lang="tr-TR" dirty="0" smtClean="0"/>
          </a:p>
          <a:p>
            <a:r>
              <a:rPr lang="tr-TR" dirty="0" smtClean="0"/>
              <a:t>Sosyal </a:t>
            </a:r>
            <a:r>
              <a:rPr lang="tr-TR" dirty="0"/>
              <a:t>Medya.</a:t>
            </a:r>
          </a:p>
        </p:txBody>
      </p:sp>
    </p:spTree>
    <p:extLst>
      <p:ext uri="{BB962C8B-B14F-4D97-AF65-F5344CB8AC3E}">
        <p14:creationId xmlns:p14="http://schemas.microsoft.com/office/powerpoint/2010/main" val="15510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scene3d>
              <a:camera prst="orthographicFront"/>
              <a:lightRig rig="threePt" dir="t"/>
            </a:scene3d>
            <a:sp3d extrusionH="57150">
              <a:bevelT w="57150" h="38100" prst="artDeco"/>
            </a:sp3d>
          </a:bodyPr>
          <a:lstStyle/>
          <a:p>
            <a:r>
              <a:rPr lang="tr-TR" b="1" dirty="0"/>
              <a:t>Derslerin tamamı uygulamalı olarak laboratuvarda işlenmektedir</a:t>
            </a:r>
            <a:endParaRPr lang="tr-TR" dirty="0"/>
          </a:p>
        </p:txBody>
      </p:sp>
      <p:sp>
        <p:nvSpPr>
          <p:cNvPr id="3" name="İçerik Yer Tutucusu 2"/>
          <p:cNvSpPr>
            <a:spLocks noGrp="1"/>
          </p:cNvSpPr>
          <p:nvPr>
            <p:ph idx="1"/>
          </p:nvPr>
        </p:nvSpPr>
        <p:spPr/>
        <p:txBody>
          <a:bodyPr>
            <a:normAutofit/>
          </a:bodyPr>
          <a:lstStyle/>
          <a:p>
            <a:pPr>
              <a:lnSpc>
                <a:spcPct val="200000"/>
              </a:lnSpc>
            </a:pPr>
            <a:r>
              <a:rPr lang="tr-TR" sz="2400" dirty="0" smtClean="0"/>
              <a:t>Bu </a:t>
            </a:r>
            <a:r>
              <a:rPr lang="tr-TR" sz="2400" dirty="0"/>
              <a:t>yüzden en zevkli ders işleyebileceğiniz </a:t>
            </a:r>
            <a:r>
              <a:rPr lang="tr-TR" sz="2400" dirty="0" smtClean="0"/>
              <a:t>alan</a:t>
            </a:r>
          </a:p>
          <a:p>
            <a:pPr marL="45720" indent="0">
              <a:lnSpc>
                <a:spcPct val="200000"/>
              </a:lnSpc>
              <a:buNone/>
            </a:pPr>
            <a:r>
              <a:rPr lang="tr-TR" sz="2400" dirty="0"/>
              <a:t> </a:t>
            </a:r>
            <a:r>
              <a:rPr lang="tr-TR" sz="2400" dirty="0" smtClean="0"/>
              <a:t>       </a:t>
            </a:r>
            <a:r>
              <a:rPr lang="tr-TR" sz="2800" dirty="0">
                <a:effectLst>
                  <a:reflection blurRad="6350" stA="60000" endA="900" endPos="60000" dist="29997" dir="5400000" sy="-100000" algn="bl" rotWithShape="0"/>
                </a:effectLst>
              </a:rPr>
              <a:t>BİLİŞİM TEKNOLOJİLERİ ALANIDIR.</a:t>
            </a:r>
          </a:p>
        </p:txBody>
      </p:sp>
    </p:spTree>
    <p:extLst>
      <p:ext uri="{BB962C8B-B14F-4D97-AF65-F5344CB8AC3E}">
        <p14:creationId xmlns:p14="http://schemas.microsoft.com/office/powerpoint/2010/main" val="4331018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51446" y="1052737"/>
            <a:ext cx="2891432" cy="52845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çerik Yer Tutucus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98839" y="1052736"/>
            <a:ext cx="2932509" cy="52861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4135622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899592" y="188640"/>
            <a:ext cx="7315200" cy="1154097"/>
          </a:xfrm>
        </p:spPr>
        <p:txBody>
          <a:bodyPr>
            <a:scene3d>
              <a:camera prst="orthographicFront"/>
              <a:lightRig rig="threePt" dir="t"/>
            </a:scene3d>
            <a:sp3d extrusionH="57150">
              <a:bevelT w="57150" h="38100" prst="artDeco"/>
            </a:sp3d>
          </a:bodyPr>
          <a:lstStyle/>
          <a:p>
            <a:r>
              <a:rPr lang="tr-TR" dirty="0" smtClean="0"/>
              <a:t>Eğitim ve Kariyer İmkanları</a:t>
            </a:r>
            <a:endParaRPr lang="tr-TR" dirty="0"/>
          </a:p>
        </p:txBody>
      </p:sp>
      <p:sp>
        <p:nvSpPr>
          <p:cNvPr id="8" name="İçerik Yer Tutucusu 7"/>
          <p:cNvSpPr>
            <a:spLocks noGrp="1"/>
          </p:cNvSpPr>
          <p:nvPr>
            <p:ph idx="1"/>
          </p:nvPr>
        </p:nvSpPr>
        <p:spPr>
          <a:xfrm>
            <a:off x="755576" y="1844824"/>
            <a:ext cx="7315200" cy="3539527"/>
          </a:xfrm>
        </p:spPr>
        <p:txBody>
          <a:bodyPr/>
          <a:lstStyle/>
          <a:p>
            <a:r>
              <a:rPr lang="tr-TR" dirty="0"/>
              <a:t>Meslek lisesinden sonra “Yükseköğretim Kurumları </a:t>
            </a:r>
            <a:r>
              <a:rPr lang="tr-TR" dirty="0" smtClean="0"/>
              <a:t>Sınavında </a:t>
            </a:r>
            <a:r>
              <a:rPr lang="tr-TR" dirty="0"/>
              <a:t>(YKS) başarılı olanlar, lisans programlarına ya da meslek yüksekokullarının ilgili bölümlerine devam edebilirler. Mezun olan öğrencilerin ek puanları ile yerleşebilecekleri ön lisans programları da mevcuttur</a:t>
            </a:r>
            <a:r>
              <a:rPr lang="tr-TR" dirty="0" smtClean="0"/>
              <a:t>.</a:t>
            </a:r>
          </a:p>
          <a:p>
            <a:endParaRPr lang="tr-TR" dirty="0"/>
          </a:p>
          <a:p>
            <a:r>
              <a:rPr lang="tr-TR" dirty="0"/>
              <a:t>Bilgisayar teknik servisi, bilgisayar toplama ve satış işlemi yapan firmalarda, bünyesinde bilgisayar bulunduran iş yerlerinde, şirketlerde ve özel sektöre ait firmalarda çalışabilirler.</a:t>
            </a:r>
            <a:endParaRPr lang="tr-TR" dirty="0"/>
          </a:p>
        </p:txBody>
      </p:sp>
    </p:spTree>
    <p:extLst>
      <p:ext uri="{BB962C8B-B14F-4D97-AF65-F5344CB8AC3E}">
        <p14:creationId xmlns:p14="http://schemas.microsoft.com/office/powerpoint/2010/main" val="10274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899592" y="188640"/>
            <a:ext cx="7315200" cy="1154097"/>
          </a:xfrm>
        </p:spPr>
        <p:txBody>
          <a:bodyPr>
            <a:scene3d>
              <a:camera prst="orthographicFront"/>
              <a:lightRig rig="threePt" dir="t"/>
            </a:scene3d>
            <a:sp3d extrusionH="57150">
              <a:bevelT w="57150" h="38100" prst="artDeco"/>
            </a:sp3d>
          </a:bodyPr>
          <a:lstStyle/>
          <a:p>
            <a:r>
              <a:rPr lang="tr-TR" dirty="0" smtClean="0"/>
              <a:t>Eğitim ve Kariyer İmkanları</a:t>
            </a:r>
            <a:endParaRPr lang="tr-TR" dirty="0"/>
          </a:p>
        </p:txBody>
      </p:sp>
      <p:sp>
        <p:nvSpPr>
          <p:cNvPr id="8" name="İçerik Yer Tutucusu 7"/>
          <p:cNvSpPr>
            <a:spLocks noGrp="1"/>
          </p:cNvSpPr>
          <p:nvPr>
            <p:ph idx="1"/>
          </p:nvPr>
        </p:nvSpPr>
        <p:spPr>
          <a:xfrm>
            <a:off x="755576" y="1844824"/>
            <a:ext cx="7315200" cy="3539527"/>
          </a:xfrm>
        </p:spPr>
        <p:txBody>
          <a:bodyPr/>
          <a:lstStyle/>
          <a:p>
            <a:r>
              <a:rPr lang="tr-TR" dirty="0"/>
              <a:t>Ağ işletmenleri, bilgisayar satış ve teknik destek firmaları, bankalar, sigorta şirketleri, ticari kuruluşlar, internet servis sağlayıcıları, internet yayıncılık şirketleri, radyo televizyon şirketleri, araştırma şirketleri, borsalar, ulaştırma, lojistik firmaları ve hizmet sektöründe yer alan kamu kuruluşlarında geniş iş imkânlarına sahiptir</a:t>
            </a:r>
            <a:r>
              <a:rPr lang="tr-TR" dirty="0" smtClean="0"/>
              <a:t>.</a:t>
            </a:r>
          </a:p>
          <a:p>
            <a:pPr marL="45720" indent="0">
              <a:buNone/>
            </a:pPr>
            <a:endParaRPr lang="tr-TR" dirty="0"/>
          </a:p>
          <a:p>
            <a:r>
              <a:rPr lang="tr-TR" dirty="0"/>
              <a:t>Web programcıları ve </a:t>
            </a:r>
            <a:r>
              <a:rPr lang="tr-TR" dirty="0" err="1"/>
              <a:t>veritabanıprogramcıları</a:t>
            </a:r>
            <a:r>
              <a:rPr lang="tr-TR" dirty="0"/>
              <a:t>, kamu kuruluşları, bankalar ile özel sektöre ait iş yerleri, internet üzerinden ticaret (e – ticaret) yapan firmalarda çalışabilirler.</a:t>
            </a:r>
          </a:p>
          <a:p>
            <a:pPr marL="45720" indent="0">
              <a:buNone/>
            </a:pPr>
            <a:endParaRPr lang="tr-TR" dirty="0"/>
          </a:p>
        </p:txBody>
      </p:sp>
    </p:spTree>
    <p:extLst>
      <p:ext uri="{BB962C8B-B14F-4D97-AF65-F5344CB8AC3E}">
        <p14:creationId xmlns:p14="http://schemas.microsoft.com/office/powerpoint/2010/main" val="27131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88640"/>
            <a:ext cx="7315200" cy="1154097"/>
          </a:xfrm>
        </p:spPr>
        <p:txBody>
          <a:bodyPr>
            <a:scene3d>
              <a:camera prst="orthographicFront"/>
              <a:lightRig rig="threePt" dir="t"/>
            </a:scene3d>
            <a:sp3d extrusionH="57150">
              <a:bevelT w="57150" h="38100" prst="artDeco"/>
            </a:sp3d>
          </a:bodyPr>
          <a:lstStyle/>
          <a:p>
            <a:r>
              <a:rPr lang="tr-TR" dirty="0" smtClean="0"/>
              <a:t>Yüksek Öğretim Programları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54490321"/>
              </p:ext>
            </p:extLst>
          </p:nvPr>
        </p:nvGraphicFramePr>
        <p:xfrm>
          <a:off x="914400" y="1628775"/>
          <a:ext cx="7315200" cy="367792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pPr algn="ctr"/>
                      <a:r>
                        <a:rPr lang="tr-TR" dirty="0">
                          <a:solidFill>
                            <a:srgbClr val="FFFFFF"/>
                          </a:solidFill>
                          <a:effectLst/>
                          <a:latin typeface="Baskerville"/>
                        </a:rPr>
                        <a:t>Bilişim Teknolojileri</a:t>
                      </a:r>
                    </a:p>
                  </a:txBody>
                  <a:tcPr marL="0" marR="0" marT="0" marB="0" anchor="ctr"/>
                </a:tc>
                <a:tc>
                  <a:txBody>
                    <a:bodyPr/>
                    <a:lstStyle/>
                    <a:p>
                      <a:pPr algn="ctr"/>
                      <a:r>
                        <a:rPr lang="tr-TR">
                          <a:solidFill>
                            <a:srgbClr val="FFFFFF"/>
                          </a:solidFill>
                          <a:effectLst/>
                          <a:latin typeface="Baskerville"/>
                        </a:rPr>
                        <a:t>Öğretim Programları</a:t>
                      </a:r>
                    </a:p>
                  </a:txBody>
                  <a:tcPr marL="0" marR="0" marT="0" marB="0" anchor="ctr"/>
                </a:tc>
                <a:tc>
                  <a:txBody>
                    <a:bodyPr/>
                    <a:lstStyle/>
                    <a:p>
                      <a:pPr algn="ctr"/>
                      <a:r>
                        <a:rPr lang="tr-TR">
                          <a:solidFill>
                            <a:srgbClr val="FFFFFF"/>
                          </a:solidFill>
                          <a:effectLst/>
                          <a:latin typeface="Baskerville"/>
                        </a:rPr>
                        <a:t>Öğretim süresi</a:t>
                      </a:r>
                    </a:p>
                  </a:txBody>
                  <a:tcPr marL="0" marR="0" marT="0" marB="0" anchor="ctr"/>
                </a:tc>
              </a:tr>
              <a:tr h="370840">
                <a:tc rowSpan="7">
                  <a:txBody>
                    <a:bodyPr/>
                    <a:lstStyle/>
                    <a:p>
                      <a:pPr algn="ctr"/>
                      <a:r>
                        <a:rPr lang="tr-TR" sz="2400" b="1" dirty="0">
                          <a:effectLst/>
                        </a:rPr>
                        <a:t>ÖNLİSANS</a:t>
                      </a:r>
                      <a:endParaRPr lang="tr-TR" b="1" dirty="0">
                        <a:effectLst/>
                      </a:endParaRPr>
                    </a:p>
                  </a:txBody>
                  <a:tcPr marL="0" marR="0" marT="0" marB="0" anchor="ctr"/>
                </a:tc>
                <a:tc>
                  <a:txBody>
                    <a:bodyPr/>
                    <a:lstStyle/>
                    <a:p>
                      <a:r>
                        <a:rPr lang="tr-TR">
                          <a:effectLst/>
                        </a:rPr>
                        <a:t>Basım ve Yayın Teknolojileri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Bilgisayar Teknolojisi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Coğrafi Bilgi Sistemleri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İnternet ve Ağ Teknolojileri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Bilgi Güvenliği ve Teknolojisi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Mobil Teknolojileri</a:t>
                      </a:r>
                    </a:p>
                  </a:txBody>
                  <a:tcPr marL="0" marR="0" marT="0" marB="0" anchor="ctr"/>
                </a:tc>
                <a:tc>
                  <a:txBody>
                    <a:bodyPr/>
                    <a:lstStyle/>
                    <a:p>
                      <a:pPr algn="ctr"/>
                      <a:r>
                        <a:rPr lang="tr-TR" dirty="0">
                          <a:effectLst/>
                        </a:rPr>
                        <a:t>2</a:t>
                      </a:r>
                    </a:p>
                  </a:txBody>
                  <a:tcPr marL="0" marR="0" marT="0" marB="0" anchor="ctr"/>
                </a:tc>
              </a:tr>
              <a:tr h="370840">
                <a:tc vMerge="1">
                  <a:txBody>
                    <a:bodyPr/>
                    <a:lstStyle/>
                    <a:p>
                      <a:endParaRPr lang="tr-TR"/>
                    </a:p>
                  </a:txBody>
                  <a:tcPr/>
                </a:tc>
                <a:tc>
                  <a:txBody>
                    <a:bodyPr/>
                    <a:lstStyle/>
                    <a:p>
                      <a:r>
                        <a:rPr lang="tr-TR">
                          <a:effectLst/>
                        </a:rPr>
                        <a:t>Sahne ve Gösteri Sanatları Teknolojisi</a:t>
                      </a:r>
                    </a:p>
                  </a:txBody>
                  <a:tcPr marL="0" marR="0" marT="0" marB="0" anchor="ctr"/>
                </a:tc>
                <a:tc>
                  <a:txBody>
                    <a:bodyPr/>
                    <a:lstStyle/>
                    <a:p>
                      <a:pPr algn="ctr"/>
                      <a:r>
                        <a:rPr lang="tr-TR" dirty="0">
                          <a:effectLst/>
                        </a:rPr>
                        <a:t>2</a:t>
                      </a:r>
                    </a:p>
                  </a:txBody>
                  <a:tcPr marL="0" marR="0" marT="0" marB="0" anchor="ctr"/>
                </a:tc>
              </a:tr>
            </a:tbl>
          </a:graphicData>
        </a:graphic>
      </p:graphicFrame>
    </p:spTree>
    <p:extLst>
      <p:ext uri="{BB962C8B-B14F-4D97-AF65-F5344CB8AC3E}">
        <p14:creationId xmlns:p14="http://schemas.microsoft.com/office/powerpoint/2010/main" val="23617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171572" cy="3539527"/>
          </a:xfrm>
        </p:spPr>
        <p:txBody>
          <a:bodyPr>
            <a:normAutofit/>
          </a:bodyPr>
          <a:lstStyle/>
          <a:p>
            <a:r>
              <a:rPr lang="tr-TR" dirty="0"/>
              <a:t>Bilişim Teknolojileri Alanı ; bilgisayar sistemlerinin ve yazılım uygulamalarının tasarlanması, geliştirilmesi, bakımı ve entegrasyonunu içerir</a:t>
            </a:r>
            <a:r>
              <a:rPr lang="tr-TR" dirty="0" smtClean="0"/>
              <a:t>.</a:t>
            </a:r>
            <a:r>
              <a:rPr lang="tr-TR" dirty="0"/>
              <a:t/>
            </a:r>
            <a:br>
              <a:rPr lang="tr-TR" dirty="0"/>
            </a:br>
            <a:r>
              <a:rPr lang="tr-TR" dirty="0"/>
              <a:t>Günümüzde bilgisayar sistemlerinin kullanım alanları ve yazılımların kontrol ettiği sistemler düşünüldüğünde, yazılımların ülkelerin ekonomisine katkı sağlayan önemli faktörlerden biri olduğunu söylemek yanlış olmayacaktır. Ülkelerin ekonomilerine ve gelişmişlik düzeylerine olan etkileri arttıkça, gereksinimlere uygun, güvenilir ve kullanışlı yazılımların geliştirilmesinin önemi artmıştır.</a:t>
            </a:r>
          </a:p>
        </p:txBody>
      </p:sp>
      <p:pic>
        <p:nvPicPr>
          <p:cNvPr id="10242" name="Picture 2" descr="LÜTFÜ KAYIK - 07.01.2013 - BİLİŞİM TEKNOLOJİLERİ AL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72498"/>
            <a:ext cx="3429060" cy="2604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923774"/>
            <a:ext cx="3384376" cy="26015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3285480"/>
      </p:ext>
    </p:ext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687431214"/>
              </p:ext>
            </p:extLst>
          </p:nvPr>
        </p:nvGraphicFramePr>
        <p:xfrm>
          <a:off x="899592" y="44624"/>
          <a:ext cx="7315200" cy="671068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pPr algn="ctr"/>
                      <a:r>
                        <a:rPr lang="tr-TR" dirty="0">
                          <a:solidFill>
                            <a:srgbClr val="FFFFFF"/>
                          </a:solidFill>
                          <a:effectLst/>
                          <a:latin typeface="Baskerville"/>
                        </a:rPr>
                        <a:t>Bilişim Teknolojileri</a:t>
                      </a:r>
                    </a:p>
                  </a:txBody>
                  <a:tcPr marL="0" marR="0" marT="0" marB="0" anchor="ctr"/>
                </a:tc>
                <a:tc>
                  <a:txBody>
                    <a:bodyPr/>
                    <a:lstStyle/>
                    <a:p>
                      <a:pPr algn="ctr"/>
                      <a:r>
                        <a:rPr lang="tr-TR" dirty="0">
                          <a:solidFill>
                            <a:srgbClr val="FFFFFF"/>
                          </a:solidFill>
                          <a:effectLst/>
                          <a:latin typeface="Baskerville"/>
                        </a:rPr>
                        <a:t>Öğretim Programları</a:t>
                      </a:r>
                    </a:p>
                  </a:txBody>
                  <a:tcPr marL="0" marR="0" marT="0" marB="0" anchor="ctr"/>
                </a:tc>
                <a:tc>
                  <a:txBody>
                    <a:bodyPr/>
                    <a:lstStyle/>
                    <a:p>
                      <a:pPr algn="ctr"/>
                      <a:r>
                        <a:rPr lang="tr-TR">
                          <a:solidFill>
                            <a:srgbClr val="FFFFFF"/>
                          </a:solidFill>
                          <a:effectLst/>
                          <a:latin typeface="Baskerville"/>
                        </a:rPr>
                        <a:t>Öğretim süresi</a:t>
                      </a:r>
                    </a:p>
                  </a:txBody>
                  <a:tcPr marL="0" marR="0" marT="0" marB="0" anchor="ctr"/>
                </a:tc>
              </a:tr>
              <a:tr h="370840">
                <a:tc rowSpan="13">
                  <a:txBody>
                    <a:bodyPr/>
                    <a:lstStyle/>
                    <a:p>
                      <a:pPr algn="ctr"/>
                      <a:r>
                        <a:rPr lang="tr-TR" sz="2400" b="1" dirty="0">
                          <a:effectLst/>
                        </a:rPr>
                        <a:t>LİSANS</a:t>
                      </a:r>
                      <a:endParaRPr lang="tr-TR" b="1" dirty="0">
                        <a:effectLst/>
                      </a:endParaRPr>
                    </a:p>
                  </a:txBody>
                  <a:tcPr marL="0" marR="0" marT="0" marB="0" anchor="ctr"/>
                </a:tc>
                <a:tc>
                  <a:txBody>
                    <a:bodyPr/>
                    <a:lstStyle/>
                    <a:p>
                      <a:r>
                        <a:rPr lang="tr-TR">
                          <a:effectLst/>
                        </a:rPr>
                        <a:t>Adli Bilişim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Bilgisayar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Bilişim Sistemleri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Biyomedikal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Elektrik-Elektronik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Yazılım Mühendisliği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Basım Teknolojileri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Bilgisayar Teknolojisi ve Bilişim Sistemleri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Dijital Oyun Tasarımı</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İşletme Bilgi Yönetimi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Yönetim Bilişim Sistemleri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a:effectLst/>
                        </a:rPr>
                        <a:t>Bilgisayar ve Öğretim Teknolojileri Öğretmenliği</a:t>
                      </a:r>
                    </a:p>
                  </a:txBody>
                  <a:tcPr marL="0" marR="0" marT="0" marB="0" anchor="ctr"/>
                </a:tc>
                <a:tc>
                  <a:txBody>
                    <a:bodyPr/>
                    <a:lstStyle/>
                    <a:p>
                      <a:pPr algn="ctr"/>
                      <a:r>
                        <a:rPr lang="tr-TR" dirty="0">
                          <a:effectLst/>
                        </a:rPr>
                        <a:t>4</a:t>
                      </a:r>
                    </a:p>
                  </a:txBody>
                  <a:tcPr marL="0" marR="0" marT="0" marB="0" anchor="ctr"/>
                </a:tc>
              </a:tr>
              <a:tr h="370840">
                <a:tc vMerge="1">
                  <a:txBody>
                    <a:bodyPr/>
                    <a:lstStyle/>
                    <a:p>
                      <a:endParaRPr lang="tr-TR"/>
                    </a:p>
                  </a:txBody>
                  <a:tcPr/>
                </a:tc>
                <a:tc>
                  <a:txBody>
                    <a:bodyPr/>
                    <a:lstStyle/>
                    <a:p>
                      <a:r>
                        <a:rPr lang="tr-TR" dirty="0">
                          <a:effectLst/>
                        </a:rPr>
                        <a:t>Sivil Hava Ulaştırma İşletmenliği</a:t>
                      </a:r>
                    </a:p>
                  </a:txBody>
                  <a:tcPr marL="0" marR="0" marT="0" marB="0" anchor="ctr"/>
                </a:tc>
                <a:tc>
                  <a:txBody>
                    <a:bodyPr/>
                    <a:lstStyle/>
                    <a:p>
                      <a:pPr algn="ctr"/>
                      <a:r>
                        <a:rPr lang="tr-TR" dirty="0">
                          <a:effectLst/>
                        </a:rPr>
                        <a:t>4</a:t>
                      </a:r>
                    </a:p>
                  </a:txBody>
                  <a:tcPr marL="0" marR="0" marT="0" marB="0" anchor="ctr"/>
                </a:tc>
              </a:tr>
            </a:tbl>
          </a:graphicData>
        </a:graphic>
      </p:graphicFrame>
    </p:spTree>
    <p:extLst>
      <p:ext uri="{BB962C8B-B14F-4D97-AF65-F5344CB8AC3E}">
        <p14:creationId xmlns:p14="http://schemas.microsoft.com/office/powerpoint/2010/main" val="163149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92696"/>
            <a:ext cx="7315200" cy="1154097"/>
          </a:xfrm>
        </p:spPr>
        <p:txBody>
          <a:bodyPr>
            <a:scene3d>
              <a:camera prst="orthographicFront"/>
              <a:lightRig rig="threePt" dir="t"/>
            </a:scene3d>
            <a:sp3d extrusionH="57150">
              <a:bevelT w="57150" h="38100" prst="artDeco"/>
            </a:sp3d>
          </a:bodyPr>
          <a:lstStyle/>
          <a:p>
            <a:r>
              <a:rPr lang="tr-TR" b="1" dirty="0"/>
              <a:t>Bölümümüz İş olanakları:</a:t>
            </a:r>
            <a:endParaRPr lang="tr-TR" dirty="0"/>
          </a:p>
        </p:txBody>
      </p:sp>
      <p:sp>
        <p:nvSpPr>
          <p:cNvPr id="3" name="İçerik Yer Tutucusu 2"/>
          <p:cNvSpPr>
            <a:spLocks noGrp="1"/>
          </p:cNvSpPr>
          <p:nvPr>
            <p:ph idx="1"/>
          </p:nvPr>
        </p:nvSpPr>
        <p:spPr>
          <a:xfrm>
            <a:off x="899592" y="2348880"/>
            <a:ext cx="7315200" cy="3539527"/>
          </a:xfrm>
        </p:spPr>
        <p:txBody>
          <a:bodyPr/>
          <a:lstStyle/>
          <a:p>
            <a:pPr>
              <a:lnSpc>
                <a:spcPct val="200000"/>
              </a:lnSpc>
            </a:pPr>
            <a:r>
              <a:rPr lang="tr-TR" dirty="0"/>
              <a:t>Kurumlarda bilgi işlem </a:t>
            </a:r>
            <a:r>
              <a:rPr lang="tr-TR" dirty="0" smtClean="0"/>
              <a:t>bölümlerinde Bilgisayar </a:t>
            </a:r>
            <a:r>
              <a:rPr lang="tr-TR" dirty="0"/>
              <a:t>firmalarında teknik servis-destek </a:t>
            </a:r>
            <a:r>
              <a:rPr lang="tr-TR" dirty="0" smtClean="0"/>
              <a:t>birimlerinde Yazılım birimlerinde Grafik </a:t>
            </a:r>
            <a:r>
              <a:rPr lang="tr-TR" dirty="0"/>
              <a:t>tasarım ve internet hizmeti veren firmalarda </a:t>
            </a:r>
            <a:r>
              <a:rPr lang="tr-TR" dirty="0" smtClean="0"/>
              <a:t>…</a:t>
            </a:r>
          </a:p>
          <a:p>
            <a:pPr>
              <a:lnSpc>
                <a:spcPct val="200000"/>
              </a:lnSpc>
            </a:pPr>
            <a:r>
              <a:rPr lang="tr-TR" dirty="0" smtClean="0"/>
              <a:t>Bilişim teknolojileri alanına ait dallara yönelik iş olanakları  şu şekildedir.</a:t>
            </a:r>
            <a:endParaRPr lang="tr-TR" dirty="0"/>
          </a:p>
        </p:txBody>
      </p:sp>
    </p:spTree>
    <p:extLst>
      <p:ext uri="{BB962C8B-B14F-4D97-AF65-F5344CB8AC3E}">
        <p14:creationId xmlns:p14="http://schemas.microsoft.com/office/powerpoint/2010/main" val="426648819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268760"/>
            <a:ext cx="7315200" cy="4680520"/>
          </a:xfrm>
        </p:spPr>
        <p:txBody>
          <a:bodyPr>
            <a:normAutofit/>
          </a:bodyPr>
          <a:lstStyle/>
          <a:p>
            <a:r>
              <a:rPr lang="tr-TR" sz="2400" dirty="0"/>
              <a:t>Bilişim Teknolojileri Alanı´ndan mezun olan öğrenciler, seçtikleri dal/meslekte kazandıkları yeterlikler </a:t>
            </a:r>
            <a:r>
              <a:rPr lang="tr-TR" sz="2400" dirty="0" smtClean="0"/>
              <a:t>doğrultusunda;</a:t>
            </a:r>
          </a:p>
          <a:p>
            <a:r>
              <a:rPr lang="tr-TR" sz="2400" dirty="0"/>
              <a:t>B</a:t>
            </a:r>
            <a:r>
              <a:rPr lang="tr-TR" sz="2400" dirty="0" smtClean="0"/>
              <a:t>ilgisayar </a:t>
            </a:r>
            <a:r>
              <a:rPr lang="tr-TR" sz="2400" dirty="0"/>
              <a:t>teknik servisi hizmeti veren bilgisayar firmalarında, kamu kurum ve kuruluşlarında</a:t>
            </a:r>
            <a:r>
              <a:rPr lang="tr-TR" sz="2400" dirty="0" smtClean="0"/>
              <a:t>,</a:t>
            </a:r>
          </a:p>
          <a:p>
            <a:r>
              <a:rPr lang="tr-TR" sz="2400" dirty="0" smtClean="0"/>
              <a:t>Ağ </a:t>
            </a:r>
            <a:r>
              <a:rPr lang="tr-TR" sz="2400" dirty="0"/>
              <a:t>kurulum ve yönetimi hizmeti veren ya da bu hizmete ihtiyaç duyan firma, kamu kurum ve </a:t>
            </a:r>
            <a:r>
              <a:rPr lang="tr-TR" sz="2400" dirty="0" smtClean="0"/>
              <a:t>kuruluşlarında,</a:t>
            </a:r>
          </a:p>
        </p:txBody>
      </p:sp>
    </p:spTree>
    <p:extLst>
      <p:ext uri="{BB962C8B-B14F-4D97-AF65-F5344CB8AC3E}">
        <p14:creationId xmlns:p14="http://schemas.microsoft.com/office/powerpoint/2010/main" val="27772783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268761"/>
            <a:ext cx="7315200" cy="5040600"/>
          </a:xfrm>
        </p:spPr>
        <p:txBody>
          <a:bodyPr/>
          <a:lstStyle/>
          <a:p>
            <a:r>
              <a:rPr lang="tr-TR" sz="2400" dirty="0" smtClean="0"/>
              <a:t>Kullanıcı </a:t>
            </a:r>
            <a:r>
              <a:rPr lang="tr-TR" sz="2400" dirty="0"/>
              <a:t>ara yüzüne sahip uygulama ve veri tabanı programları kullanımı ve yönetimi hizmeti veren ya da bu hizmetlere ihtiyaç duyan firma, kamu kurum ve kuruluşlarında,</a:t>
            </a:r>
          </a:p>
          <a:p>
            <a:r>
              <a:rPr lang="tr-TR" sz="2400" dirty="0" smtClean="0"/>
              <a:t>Web </a:t>
            </a:r>
            <a:r>
              <a:rPr lang="tr-TR" sz="2400" dirty="0"/>
              <a:t>tasarımı hizmeti veren veya web ortamında çalışan etkileşimli programlar hazırlayan yazılım şirketlerinde ya da bu hizmetlere ihtiyaç duyan firma, kamu kurum ve kuruluşlarında çalışabilirler.</a:t>
            </a:r>
          </a:p>
          <a:p>
            <a:endParaRPr lang="tr-TR" dirty="0"/>
          </a:p>
        </p:txBody>
      </p:sp>
    </p:spTree>
    <p:extLst>
      <p:ext uri="{BB962C8B-B14F-4D97-AF65-F5344CB8AC3E}">
        <p14:creationId xmlns:p14="http://schemas.microsoft.com/office/powerpoint/2010/main" val="2981317241"/>
      </p:ext>
    </p:extLst>
  </p:cSld>
  <p:clrMapOvr>
    <a:masterClrMapping/>
  </p:clrMapOvr>
  <mc:AlternateContent xmlns:mc="http://schemas.openxmlformats.org/markup-compatibility/2006" xmlns:p14="http://schemas.microsoft.com/office/powerpoint/2010/main">
    <mc:Choice Requires="p14">
      <p:transition spd="med" p14:dur="700" advClick="0" advTm="31000">
        <p:fade/>
      </p:transition>
    </mc:Choice>
    <mc:Fallback xmlns="">
      <p:transition spd="med" advClick="0" advTm="31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0" y="857250"/>
            <a:ext cx="8156398" cy="45879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427740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908721"/>
            <a:ext cx="7315200" cy="1790092"/>
          </a:xfrm>
        </p:spPr>
        <p:txBody>
          <a:bodyPr>
            <a:normAutofit fontScale="90000"/>
            <a:scene3d>
              <a:camera prst="orthographicFront"/>
              <a:lightRig rig="threePt" dir="t"/>
            </a:scene3d>
            <a:sp3d extrusionH="57150">
              <a:bevelT w="57150" h="38100" prst="artDeco"/>
            </a:sp3d>
          </a:bodyPr>
          <a:lstStyle/>
          <a:p>
            <a:r>
              <a:rPr lang="tr-TR" b="1" dirty="0" smtClean="0"/>
              <a:t>Bilişim </a:t>
            </a:r>
            <a:r>
              <a:rPr lang="tr-TR" b="1" dirty="0"/>
              <a:t>Teknolojileri Alanı Öğrencilerimiz Ne Tür Bir Ortamda Ders İşlemektedirler?</a:t>
            </a:r>
            <a:r>
              <a:rPr lang="tr-TR" dirty="0"/>
              <a:t> </a:t>
            </a:r>
          </a:p>
        </p:txBody>
      </p:sp>
      <p:sp>
        <p:nvSpPr>
          <p:cNvPr id="3" name="İçerik Yer Tutucusu 2"/>
          <p:cNvSpPr>
            <a:spLocks noGrp="1"/>
          </p:cNvSpPr>
          <p:nvPr>
            <p:ph idx="1"/>
          </p:nvPr>
        </p:nvSpPr>
        <p:spPr/>
        <p:txBody>
          <a:bodyPr/>
          <a:lstStyle/>
          <a:p>
            <a:r>
              <a:rPr lang="tr-TR" b="1" dirty="0"/>
              <a:t>Atölyelerimizde toplam </a:t>
            </a:r>
            <a:r>
              <a:rPr lang="tr-TR" b="1" dirty="0" smtClean="0"/>
              <a:t>20 </a:t>
            </a:r>
            <a:r>
              <a:rPr lang="tr-TR" b="1" dirty="0"/>
              <a:t>adet </a:t>
            </a:r>
            <a:r>
              <a:rPr lang="tr-TR" b="1" dirty="0" smtClean="0"/>
              <a:t>bilgisayar</a:t>
            </a:r>
          </a:p>
          <a:p>
            <a:r>
              <a:rPr lang="tr-TR" dirty="0"/>
              <a:t>1</a:t>
            </a:r>
            <a:r>
              <a:rPr lang="tr-TR" dirty="0" smtClean="0"/>
              <a:t> </a:t>
            </a:r>
            <a:r>
              <a:rPr lang="tr-TR" dirty="0"/>
              <a:t>projeksiyon </a:t>
            </a:r>
            <a:r>
              <a:rPr lang="tr-TR" dirty="0" smtClean="0"/>
              <a:t>makinesi</a:t>
            </a:r>
          </a:p>
          <a:p>
            <a:r>
              <a:rPr lang="tr-TR" dirty="0"/>
              <a:t>1 </a:t>
            </a:r>
            <a:r>
              <a:rPr lang="tr-TR" dirty="0" smtClean="0"/>
              <a:t>akıllı tahta</a:t>
            </a:r>
          </a:p>
          <a:p>
            <a:r>
              <a:rPr lang="tr-TR" dirty="0"/>
              <a:t>1</a:t>
            </a:r>
            <a:r>
              <a:rPr lang="tr-TR" dirty="0" smtClean="0"/>
              <a:t> </a:t>
            </a:r>
            <a:r>
              <a:rPr lang="tr-TR" dirty="0"/>
              <a:t>adet </a:t>
            </a:r>
            <a:r>
              <a:rPr lang="tr-TR" dirty="0" smtClean="0"/>
              <a:t>yazıcı</a:t>
            </a:r>
          </a:p>
          <a:p>
            <a:r>
              <a:rPr lang="tr-TR" dirty="0" smtClean="0"/>
              <a:t>Bilgisayar </a:t>
            </a:r>
            <a:r>
              <a:rPr lang="tr-TR" dirty="0"/>
              <a:t>donanımına ait olan tüm malzemeler mevcuttur</a:t>
            </a:r>
            <a:r>
              <a:rPr lang="tr-TR" dirty="0" smtClean="0"/>
              <a:t>.</a:t>
            </a:r>
          </a:p>
          <a:p>
            <a:pPr marL="45720" indent="0">
              <a:buNone/>
            </a:pPr>
            <a:endParaRPr lang="tr-TR" dirty="0"/>
          </a:p>
          <a:p>
            <a:pPr marL="45720" indent="0">
              <a:buNone/>
            </a:pPr>
            <a:r>
              <a:rPr lang="tr-TR" dirty="0" smtClean="0"/>
              <a:t>Öğrencilerimiz </a:t>
            </a:r>
            <a:r>
              <a:rPr lang="tr-TR" dirty="0"/>
              <a:t>bu donanımları görme ve kullanma imkanına sahip olmaktadır.</a:t>
            </a:r>
          </a:p>
        </p:txBody>
      </p:sp>
    </p:spTree>
    <p:extLst>
      <p:ext uri="{BB962C8B-B14F-4D97-AF65-F5344CB8AC3E}">
        <p14:creationId xmlns:p14="http://schemas.microsoft.com/office/powerpoint/2010/main" val="30826649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72097" y="857250"/>
            <a:ext cx="7516327" cy="42279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6335097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711" y="168018"/>
            <a:ext cx="3657005" cy="65013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249408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92696"/>
            <a:ext cx="7315200" cy="1154097"/>
          </a:xfrm>
        </p:spPr>
        <p:txBody>
          <a:bodyPr>
            <a:scene3d>
              <a:camera prst="orthographicFront"/>
              <a:lightRig rig="threePt" dir="t"/>
            </a:scene3d>
            <a:sp3d extrusionH="57150">
              <a:bevelT w="57150" h="38100" prst="artDeco"/>
            </a:sp3d>
          </a:bodyPr>
          <a:lstStyle/>
          <a:p>
            <a:r>
              <a:rPr lang="tr-TR" dirty="0">
                <a:solidFill>
                  <a:schemeClr val="accent2">
                    <a:lumMod val="60000"/>
                    <a:lumOff val="40000"/>
                  </a:schemeClr>
                </a:solidFill>
                <a:latin typeface="Arial" pitchFamily="34" charset="0"/>
                <a:cs typeface="Arial" pitchFamily="34" charset="0"/>
              </a:rPr>
              <a:t>Neden Bu Alanı Seçmeliyim?</a:t>
            </a:r>
            <a:endParaRPr lang="tr-TR" dirty="0">
              <a:solidFill>
                <a:schemeClr val="accent2">
                  <a:lumMod val="60000"/>
                  <a:lumOff val="40000"/>
                </a:schemeClr>
              </a:solidFill>
            </a:endParaRPr>
          </a:p>
        </p:txBody>
      </p:sp>
      <p:sp>
        <p:nvSpPr>
          <p:cNvPr id="3" name="İçerik Yer Tutucusu 2"/>
          <p:cNvSpPr>
            <a:spLocks noGrp="1"/>
          </p:cNvSpPr>
          <p:nvPr>
            <p:ph idx="1"/>
          </p:nvPr>
        </p:nvSpPr>
        <p:spPr>
          <a:xfrm>
            <a:off x="827584" y="2060848"/>
            <a:ext cx="7315200" cy="3539527"/>
          </a:xfrm>
        </p:spPr>
        <p:txBody>
          <a:bodyPr/>
          <a:lstStyle/>
          <a:p>
            <a:pPr>
              <a:buFont typeface="Wingdings 3" pitchFamily="18" charset="2"/>
              <a:buNone/>
            </a:pPr>
            <a:r>
              <a:rPr lang="tr-TR" dirty="0">
                <a:latin typeface="Arial" pitchFamily="34" charset="0"/>
                <a:cs typeface="Arial" pitchFamily="34" charset="0"/>
              </a:rPr>
              <a:t>Ülkemizde işletmeler kurumsallaşma yolunda hızla</a:t>
            </a:r>
          </a:p>
          <a:p>
            <a:pPr>
              <a:buFont typeface="Wingdings 3" pitchFamily="18" charset="2"/>
              <a:buNone/>
            </a:pPr>
            <a:r>
              <a:rPr lang="tr-TR" dirty="0">
                <a:latin typeface="Arial" pitchFamily="34" charset="0"/>
                <a:cs typeface="Arial" pitchFamily="34" charset="0"/>
              </a:rPr>
              <a:t> ilerledikçe Bilişim Teknolojileri Alanına olan ihtiyaç daha </a:t>
            </a:r>
          </a:p>
          <a:p>
            <a:pPr>
              <a:buFont typeface="Wingdings 3" pitchFamily="18" charset="2"/>
              <a:buNone/>
            </a:pPr>
            <a:r>
              <a:rPr lang="tr-TR" dirty="0">
                <a:latin typeface="Arial" pitchFamily="34" charset="0"/>
                <a:cs typeface="Arial" pitchFamily="34" charset="0"/>
              </a:rPr>
              <a:t>da artmaya başlamıştır. </a:t>
            </a:r>
          </a:p>
          <a:p>
            <a:pPr>
              <a:buFont typeface="Wingdings 3" pitchFamily="18" charset="2"/>
              <a:buNone/>
            </a:pPr>
            <a:r>
              <a:rPr lang="tr-TR" dirty="0">
                <a:latin typeface="Arial" pitchFamily="34" charset="0"/>
                <a:cs typeface="Arial" pitchFamily="34" charset="0"/>
              </a:rPr>
              <a:t>Bu sebepten, Bilişim Teknolojileri alanında yeterlik sahibi </a:t>
            </a:r>
          </a:p>
          <a:p>
            <a:pPr>
              <a:buFont typeface="Wingdings 3" pitchFamily="18" charset="2"/>
              <a:buNone/>
            </a:pPr>
            <a:r>
              <a:rPr lang="tr-TR" dirty="0">
                <a:latin typeface="Arial" pitchFamily="34" charset="0"/>
                <a:cs typeface="Arial" pitchFamily="34" charset="0"/>
              </a:rPr>
              <a:t>insanlara çok ihtiyaç duyulmaktadır. </a:t>
            </a:r>
          </a:p>
          <a:p>
            <a:pPr>
              <a:buFont typeface="Wingdings 3" pitchFamily="18" charset="2"/>
              <a:buNone/>
            </a:pPr>
            <a:r>
              <a:rPr lang="tr-TR" dirty="0">
                <a:latin typeface="Arial" pitchFamily="34" charset="0"/>
                <a:cs typeface="Arial" pitchFamily="34" charset="0"/>
              </a:rPr>
              <a:t>Halen başka dallardan, mesleklerden insanlar bu alandaki </a:t>
            </a:r>
          </a:p>
          <a:p>
            <a:pPr>
              <a:buFont typeface="Wingdings 3" pitchFamily="18" charset="2"/>
              <a:buNone/>
            </a:pPr>
            <a:r>
              <a:rPr lang="tr-TR" dirty="0">
                <a:latin typeface="Arial" pitchFamily="34" charset="0"/>
                <a:cs typeface="Arial" pitchFamily="34" charset="0"/>
              </a:rPr>
              <a:t>ihtiyaca yönelmeye devam etmektedirler. Ancak doğru </a:t>
            </a:r>
          </a:p>
          <a:p>
            <a:pPr>
              <a:buFont typeface="Wingdings 3" pitchFamily="18" charset="2"/>
              <a:buNone/>
            </a:pPr>
            <a:r>
              <a:rPr lang="tr-TR" dirty="0">
                <a:latin typeface="Arial" pitchFamily="34" charset="0"/>
                <a:cs typeface="Arial" pitchFamily="34" charset="0"/>
              </a:rPr>
              <a:t>olan bu alanın içinde, temelden bu yeterliklere sahip </a:t>
            </a:r>
          </a:p>
          <a:p>
            <a:pPr>
              <a:buFont typeface="Wingdings 3" pitchFamily="18" charset="2"/>
              <a:buNone/>
            </a:pPr>
            <a:r>
              <a:rPr lang="tr-TR" dirty="0">
                <a:latin typeface="Arial" pitchFamily="34" charset="0"/>
                <a:cs typeface="Arial" pitchFamily="34" charset="0"/>
              </a:rPr>
              <a:t>insanlar yetiştirmektir. </a:t>
            </a:r>
          </a:p>
          <a:p>
            <a:endParaRPr lang="tr-TR" dirty="0"/>
          </a:p>
        </p:txBody>
      </p:sp>
    </p:spTree>
    <p:extLst>
      <p:ext uri="{BB962C8B-B14F-4D97-AF65-F5344CB8AC3E}">
        <p14:creationId xmlns:p14="http://schemas.microsoft.com/office/powerpoint/2010/main" val="1974802482"/>
      </p:ext>
    </p:extLst>
  </p:cSld>
  <p:clrMapOvr>
    <a:masterClrMapping/>
  </p:clrMapOvr>
  <mc:AlternateContent xmlns:mc="http://schemas.openxmlformats.org/markup-compatibility/2006" xmlns:p14="http://schemas.microsoft.com/office/powerpoint/2010/main">
    <mc:Choice Requires="p14">
      <p:transition spd="med" p14:dur="700" advClick="0" advTm="32000">
        <p:fade/>
      </p:transition>
    </mc:Choice>
    <mc:Fallback xmlns="">
      <p:transition spd="med" advClick="0" advTm="32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84785"/>
            <a:ext cx="7808867" cy="43924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9925076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196752"/>
            <a:ext cx="7315200" cy="5112568"/>
          </a:xfrm>
        </p:spPr>
        <p:txBody>
          <a:bodyPr>
            <a:noAutofit/>
            <a:scene3d>
              <a:camera prst="orthographicFront"/>
              <a:lightRig rig="threePt" dir="t"/>
            </a:scene3d>
            <a:sp3d extrusionH="57150">
              <a:bevelT w="38100" h="38100" prst="relaxedInset"/>
            </a:sp3d>
          </a:bodyPr>
          <a:lstStyle/>
          <a:p>
            <a:r>
              <a:rPr lang="tr-TR" sz="3200" b="1" dirty="0">
                <a:solidFill>
                  <a:schemeClr val="tx2">
                    <a:lumMod val="60000"/>
                    <a:lumOff val="40000"/>
                  </a:schemeClr>
                </a:solidFill>
              </a:rPr>
              <a:t>Bilişim Teknolojileri Alanı olarak amacımız:</a:t>
            </a:r>
            <a:r>
              <a:rPr lang="tr-TR" sz="3200" dirty="0"/>
              <a:t/>
            </a:r>
            <a:br>
              <a:rPr lang="tr-TR" sz="3200" dirty="0"/>
            </a:br>
            <a:r>
              <a:rPr lang="tr-TR" sz="3200" dirty="0"/>
              <a:t>Günlük hayatımızda ve iş dünyasının vazgeçilmez bir parçası olan bilgisayar alanında öğrencilerimizin yazılım ve donanıma hakim, doğru kararlar verebilen bireyler olabilmelerini sağlamak ve bu sayede istihdam alanında tercih edilen bireyler olmalarını sağlamaktır.</a:t>
            </a:r>
          </a:p>
        </p:txBody>
      </p:sp>
    </p:spTree>
    <p:extLst>
      <p:ext uri="{BB962C8B-B14F-4D97-AF65-F5344CB8AC3E}">
        <p14:creationId xmlns:p14="http://schemas.microsoft.com/office/powerpoint/2010/main" val="192966992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772816"/>
            <a:ext cx="7315200" cy="3600400"/>
          </a:xfrm>
        </p:spPr>
        <p:txBody>
          <a:bodyPr>
            <a:normAutofit fontScale="90000"/>
            <a:scene3d>
              <a:camera prst="orthographicFront"/>
              <a:lightRig rig="threePt" dir="t"/>
            </a:scene3d>
            <a:sp3d extrusionH="57150">
              <a:bevelT w="57150" h="38100" prst="artDeco"/>
            </a:sp3d>
          </a:bodyPr>
          <a:lstStyle/>
          <a:p>
            <a:pPr algn="ctr">
              <a:lnSpc>
                <a:spcPct val="200000"/>
              </a:lnSpc>
            </a:pP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a:effectLst>
                  <a:outerShdw blurRad="60007" dir="2000400" sy="-30000" kx="-800400" algn="bl" rotWithShape="0">
                    <a:schemeClr val="tx1">
                      <a:alpha val="20000"/>
                    </a:schemeClr>
                  </a:outerShdw>
                </a:effectLst>
              </a:rPr>
              <a:t/>
            </a:r>
            <a:br>
              <a:rPr lang="tr-TR" dirty="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
            </a:r>
            <a:br>
              <a:rPr lang="tr-TR" dirty="0" smtClean="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TEŞEKKÜRLER </a:t>
            </a:r>
            <a:br>
              <a:rPr lang="tr-TR" dirty="0" smtClean="0">
                <a:effectLst>
                  <a:outerShdw blurRad="60007" dir="2000400" sy="-30000" kx="-800400" algn="bl" rotWithShape="0">
                    <a:schemeClr val="tx1">
                      <a:alpha val="20000"/>
                    </a:schemeClr>
                  </a:outerShdw>
                </a:effectLst>
              </a:rPr>
            </a:br>
            <a:r>
              <a:rPr lang="tr-TR" dirty="0" smtClean="0">
                <a:effectLst>
                  <a:outerShdw blurRad="60007" dir="2000400" sy="-30000" kx="-800400" algn="bl" rotWithShape="0">
                    <a:schemeClr val="tx1">
                      <a:alpha val="20000"/>
                    </a:schemeClr>
                  </a:outerShdw>
                </a:effectLst>
              </a:rPr>
              <a:t>BİLİŞİM TEKNOLOJİLERİ ALAN ÖĞRETMENLERİ</a:t>
            </a:r>
            <a:br>
              <a:rPr lang="tr-TR" dirty="0" smtClean="0">
                <a:effectLst>
                  <a:outerShdw blurRad="60007" dir="2000400" sy="-30000" kx="-800400" algn="bl" rotWithShape="0">
                    <a:schemeClr val="tx1">
                      <a:alpha val="20000"/>
                    </a:schemeClr>
                  </a:outerShdw>
                </a:effectLst>
              </a:rPr>
            </a:br>
            <a:endParaRPr lang="tr-TR" dirty="0">
              <a:effectLst>
                <a:outerShdw blurRad="60007" dir="2000400" sy="-30000" kx="-800400" algn="bl" rotWithShape="0">
                  <a:schemeClr val="tx1">
                    <a:alpha val="20000"/>
                  </a:schemeClr>
                </a:outerShdw>
              </a:effectLst>
            </a:endParaRPr>
          </a:p>
        </p:txBody>
      </p:sp>
      <p:pic>
        <p:nvPicPr>
          <p:cNvPr id="1026" name="Picture 2" descr="C:\Program Files\Microsoft Office\MEDIA\CAGCAT10\j0205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81128"/>
            <a:ext cx="1776679" cy="163037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2857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975" y="4824413"/>
            <a:ext cx="1824038" cy="112077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5515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764704"/>
            <a:ext cx="3094136" cy="55726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çerik Yer Tutucusu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17579" y="764705"/>
            <a:ext cx="3095029" cy="55741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913570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scene3d>
              <a:camera prst="orthographicFront"/>
              <a:lightRig rig="threePt" dir="t"/>
            </a:scene3d>
            <a:sp3d extrusionH="57150">
              <a:bevelT w="38100" h="38100" prst="relaxedInset"/>
            </a:sp3d>
          </a:bodyPr>
          <a:lstStyle/>
          <a:p>
            <a:r>
              <a:rPr lang="tr-TR" b="1" dirty="0"/>
              <a:t>Bilişim Teknolojileri Alanı altında </a:t>
            </a:r>
            <a:r>
              <a:rPr lang="tr-TR" b="1" dirty="0" smtClean="0"/>
              <a:t>2 </a:t>
            </a:r>
            <a:r>
              <a:rPr lang="tr-TR" b="1" dirty="0"/>
              <a:t>dal mevcuttur.</a:t>
            </a:r>
            <a:endParaRPr lang="tr-TR" dirty="0"/>
          </a:p>
        </p:txBody>
      </p:sp>
      <p:sp>
        <p:nvSpPr>
          <p:cNvPr id="3" name="İçerik Yer Tutucusu 2"/>
          <p:cNvSpPr>
            <a:spLocks noGrp="1"/>
          </p:cNvSpPr>
          <p:nvPr>
            <p:ph idx="1"/>
          </p:nvPr>
        </p:nvSpPr>
        <p:spPr/>
        <p:txBody>
          <a:bodyPr/>
          <a:lstStyle/>
          <a:p>
            <a:r>
              <a:rPr lang="tr-TR" dirty="0" smtClean="0"/>
              <a:t>Ağ İşletmenliği ve Siber Güvenlik Dalı</a:t>
            </a:r>
          </a:p>
          <a:p>
            <a:r>
              <a:rPr lang="tr-TR" dirty="0"/>
              <a:t> </a:t>
            </a:r>
            <a:r>
              <a:rPr lang="tr-TR" dirty="0" smtClean="0"/>
              <a:t>Yazılım </a:t>
            </a:r>
            <a:r>
              <a:rPr lang="tr-TR" dirty="0"/>
              <a:t>Geliştirme Dalı</a:t>
            </a:r>
          </a:p>
          <a:p>
            <a:pPr marL="45720" indent="0">
              <a:buNone/>
            </a:pPr>
            <a:endParaRPr lang="tr-TR" dirty="0"/>
          </a:p>
        </p:txBody>
      </p:sp>
    </p:spTree>
    <p:extLst>
      <p:ext uri="{BB962C8B-B14F-4D97-AF65-F5344CB8AC3E}">
        <p14:creationId xmlns:p14="http://schemas.microsoft.com/office/powerpoint/2010/main" val="23732417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764705"/>
            <a:ext cx="7315200" cy="5544656"/>
          </a:xfrm>
        </p:spPr>
        <p:txBody>
          <a:bodyPr/>
          <a:lstStyle/>
          <a:p>
            <a:endParaRPr lang="tr-TR" dirty="0" smtClean="0"/>
          </a:p>
          <a:p>
            <a:endParaRPr lang="tr-TR" dirty="0"/>
          </a:p>
          <a:p>
            <a:r>
              <a:rPr lang="tr-TR" dirty="0" smtClean="0"/>
              <a:t>Mesleki </a:t>
            </a:r>
            <a:r>
              <a:rPr lang="tr-TR" dirty="0"/>
              <a:t>ve Teknik Eğitim Genel Müdürlüğü birçok Alan, Dal ve derslerde değişikliğe gitmiştir. Eskiden olduğu gibi değil sistem tamamen değişmiştir. </a:t>
            </a:r>
            <a:endParaRPr lang="tr-TR" dirty="0" smtClean="0"/>
          </a:p>
          <a:p>
            <a:endParaRPr lang="tr-TR" dirty="0"/>
          </a:p>
          <a:p>
            <a:endParaRPr lang="tr-TR" dirty="0" smtClean="0"/>
          </a:p>
          <a:p>
            <a:r>
              <a:rPr lang="tr-TR" dirty="0"/>
              <a:t>Özel sektörün istekleri, gelişen teknoloji ve eğitim ile beraber Mesleki Eğitim alanlarındaki bazı dallar ve derslerde değişikliğe gidilmiştir. Alan dalları azaltılmış hatta bazı alanlar farklı Genel Müdürlüklere kaydırılmıştır.  Bu alanlardan birisi de Bilişim Teknolojileri Alanı olmuştur.</a:t>
            </a:r>
          </a:p>
        </p:txBody>
      </p:sp>
    </p:spTree>
    <p:extLst>
      <p:ext uri="{BB962C8B-B14F-4D97-AF65-F5344CB8AC3E}">
        <p14:creationId xmlns:p14="http://schemas.microsoft.com/office/powerpoint/2010/main" val="947145616"/>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908721"/>
            <a:ext cx="7315200" cy="5400640"/>
          </a:xfrm>
        </p:spPr>
        <p:txBody>
          <a:bodyPr>
            <a:normAutofit/>
          </a:bodyPr>
          <a:lstStyle/>
          <a:p>
            <a:endParaRPr lang="tr-TR" sz="2400" dirty="0" smtClean="0"/>
          </a:p>
          <a:p>
            <a:endParaRPr lang="tr-TR" sz="2400" dirty="0"/>
          </a:p>
          <a:p>
            <a:r>
              <a:rPr lang="tr-TR" sz="2400" dirty="0" smtClean="0"/>
              <a:t>Yapılan </a:t>
            </a:r>
            <a:r>
              <a:rPr lang="tr-TR" sz="2400" dirty="0"/>
              <a:t>en güzel değişikliklerden biri de Mesleki Eğitime gelen öğrencilerin 2020-2021 itibariyle </a:t>
            </a:r>
            <a:r>
              <a:rPr lang="tr-TR" sz="2400" dirty="0" smtClean="0"/>
              <a:t>9</a:t>
            </a:r>
            <a:r>
              <a:rPr lang="tr-TR" sz="2400" dirty="0"/>
              <a:t>. sınıf </a:t>
            </a:r>
            <a:r>
              <a:rPr lang="tr-TR" sz="2400" dirty="0" smtClean="0"/>
              <a:t> </a:t>
            </a:r>
            <a:r>
              <a:rPr lang="tr-TR" sz="2400" dirty="0"/>
              <a:t>bölümlerini </a:t>
            </a:r>
            <a:r>
              <a:rPr lang="tr-TR" sz="2400" dirty="0" smtClean="0"/>
              <a:t>seçerek, </a:t>
            </a:r>
            <a:r>
              <a:rPr lang="tr-TR" sz="2400" dirty="0"/>
              <a:t>eğitimlerine bölümlerinden devam etmeleri olmuştur. </a:t>
            </a:r>
            <a:endParaRPr lang="tr-TR" sz="2400" dirty="0" smtClean="0"/>
          </a:p>
          <a:p>
            <a:endParaRPr lang="tr-TR" sz="2400" dirty="0"/>
          </a:p>
          <a:p>
            <a:r>
              <a:rPr lang="tr-TR" sz="2400" dirty="0" smtClean="0"/>
              <a:t>Gelen </a:t>
            </a:r>
            <a:r>
              <a:rPr lang="tr-TR" sz="2400" dirty="0"/>
              <a:t>öğrenci direkt olarak eğitime bölümde başlayacağı için bu bölümünü sevmesi ve disiplin açısından olumlu olacaktır.</a:t>
            </a:r>
          </a:p>
        </p:txBody>
      </p:sp>
    </p:spTree>
    <p:extLst>
      <p:ext uri="{BB962C8B-B14F-4D97-AF65-F5344CB8AC3E}">
        <p14:creationId xmlns:p14="http://schemas.microsoft.com/office/powerpoint/2010/main" val="28897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908721"/>
            <a:ext cx="7315200" cy="5400640"/>
          </a:xfrm>
        </p:spPr>
        <p:txBody>
          <a:bodyPr>
            <a:normAutofit/>
          </a:bodyPr>
          <a:lstStyle/>
          <a:p>
            <a:r>
              <a:rPr lang="tr-TR" dirty="0"/>
              <a:t>Dersler çağımıza göre yenilenmiş ve dersler büyük ölçüde değişmiştir. Bu bilişim teknolojileri alanı açısından oldukça sevindiricidir. Bilişim Teknolojileri alanı en hızlı değişen ve gelişen bölümlerden birisidir. Dersler 9. sınıfta iki dal içinde aynıdır. 9. sınıftan sonra Robotik Kodlama dersi hariç tamamen zorunlu dersler iki dalda farklıdır. </a:t>
            </a:r>
            <a:endParaRPr lang="tr-TR" dirty="0" smtClean="0"/>
          </a:p>
          <a:p>
            <a:pPr marL="45720" indent="0">
              <a:buNone/>
            </a:pPr>
            <a:endParaRPr lang="tr-TR" dirty="0"/>
          </a:p>
          <a:p>
            <a:r>
              <a:rPr lang="tr-TR" sz="2400" b="1" dirty="0">
                <a:solidFill>
                  <a:schemeClr val="accent2">
                    <a:lumMod val="60000"/>
                    <a:lumOff val="40000"/>
                  </a:schemeClr>
                </a:solidFill>
              </a:rPr>
              <a:t>9. sınıfta okunacak 11 saat zorunlu dersler; </a:t>
            </a:r>
            <a:endParaRPr lang="tr-TR" sz="2400" b="1" dirty="0" smtClean="0">
              <a:solidFill>
                <a:schemeClr val="accent2">
                  <a:lumMod val="60000"/>
                  <a:lumOff val="40000"/>
                </a:schemeClr>
              </a:solidFill>
            </a:endParaRPr>
          </a:p>
          <a:p>
            <a:pPr marL="45720" indent="0">
              <a:buNone/>
            </a:pPr>
            <a:r>
              <a:rPr lang="tr-TR" dirty="0"/>
              <a:t>-</a:t>
            </a:r>
            <a:r>
              <a:rPr lang="tr-TR" dirty="0" smtClean="0"/>
              <a:t>Mesleki </a:t>
            </a:r>
            <a:r>
              <a:rPr lang="tr-TR" dirty="0"/>
              <a:t>Gelişim Atölyesi (2 Saat), </a:t>
            </a:r>
            <a:endParaRPr lang="tr-TR" dirty="0" smtClean="0"/>
          </a:p>
          <a:p>
            <a:pPr marL="45720" indent="0">
              <a:buNone/>
            </a:pPr>
            <a:r>
              <a:rPr lang="tr-TR" dirty="0"/>
              <a:t>-</a:t>
            </a:r>
            <a:r>
              <a:rPr lang="tr-TR" dirty="0" smtClean="0"/>
              <a:t>Programlama </a:t>
            </a:r>
            <a:r>
              <a:rPr lang="tr-TR" dirty="0"/>
              <a:t>Temelleri (4 Saat), </a:t>
            </a:r>
          </a:p>
          <a:p>
            <a:pPr marL="45720" indent="0">
              <a:buNone/>
            </a:pPr>
            <a:r>
              <a:rPr lang="tr-TR" dirty="0" smtClean="0"/>
              <a:t>-Bilişim </a:t>
            </a:r>
            <a:r>
              <a:rPr lang="tr-TR" dirty="0"/>
              <a:t>Teknolojilerini Temelleri (3 Saat), </a:t>
            </a:r>
            <a:endParaRPr lang="tr-TR" dirty="0" smtClean="0"/>
          </a:p>
          <a:p>
            <a:pPr marL="45720" indent="0">
              <a:buNone/>
            </a:pPr>
            <a:r>
              <a:rPr lang="tr-TR" dirty="0"/>
              <a:t>-</a:t>
            </a:r>
            <a:r>
              <a:rPr lang="tr-TR" dirty="0" smtClean="0"/>
              <a:t>Bilgisayarlı </a:t>
            </a:r>
            <a:r>
              <a:rPr lang="tr-TR" dirty="0"/>
              <a:t>Tasarım Uygulamaları (2 Saat). </a:t>
            </a:r>
            <a:endParaRPr lang="tr-TR" dirty="0" smtClean="0"/>
          </a:p>
          <a:p>
            <a:pPr marL="45720" indent="0">
              <a:buNone/>
            </a:pPr>
            <a:endParaRPr lang="tr-TR" dirty="0"/>
          </a:p>
          <a:p>
            <a:r>
              <a:rPr lang="tr-TR" sz="2400" dirty="0">
                <a:solidFill>
                  <a:schemeClr val="accent2">
                    <a:lumMod val="60000"/>
                    <a:lumOff val="40000"/>
                  </a:schemeClr>
                </a:solidFill>
              </a:rPr>
              <a:t>2 Saat Seçmeli olarak ders seçilecektir.</a:t>
            </a:r>
          </a:p>
          <a:p>
            <a:endParaRPr lang="tr-TR" dirty="0"/>
          </a:p>
        </p:txBody>
      </p:sp>
    </p:spTree>
    <p:extLst>
      <p:ext uri="{BB962C8B-B14F-4D97-AF65-F5344CB8AC3E}">
        <p14:creationId xmlns:p14="http://schemas.microsoft.com/office/powerpoint/2010/main" val="312389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f">
  <a:themeElements>
    <a:clrScheme name="Perspektif">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f">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1942</TotalTime>
  <Words>1079</Words>
  <Application>Microsoft Office PowerPoint</Application>
  <PresentationFormat>Ekran Gösterisi (4:3)</PresentationFormat>
  <Paragraphs>185</Paragraphs>
  <Slides>40</Slides>
  <Notes>1</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Perspektif</vt:lpstr>
      <vt:lpstr>Buca Mevlana Mesleki Ve Teknik Anadolu Lisesi </vt:lpstr>
      <vt:lpstr>BİLİŞİM TEKNOLOJİLERİ ALANI</vt:lpstr>
      <vt:lpstr>PowerPoint Sunusu</vt:lpstr>
      <vt:lpstr>PowerPoint Sunusu</vt:lpstr>
      <vt:lpstr>PowerPoint Sunusu</vt:lpstr>
      <vt:lpstr>Bilişim Teknolojileri Alanı altında 2 dal mevcuttur.</vt:lpstr>
      <vt:lpstr>PowerPoint Sunusu</vt:lpstr>
      <vt:lpstr>PowerPoint Sunusu</vt:lpstr>
      <vt:lpstr>PowerPoint Sunusu</vt:lpstr>
      <vt:lpstr>PowerPoint Sunusu</vt:lpstr>
      <vt:lpstr>PowerPoint Sunusu</vt:lpstr>
      <vt:lpstr>PowerPoint Sunusu</vt:lpstr>
      <vt:lpstr>Ağ İşletmenliği ve Siber Güvenlik Dalında;</vt:lpstr>
      <vt:lpstr>PowerPoint Sunusu</vt:lpstr>
      <vt:lpstr>PowerPoint Sunusu</vt:lpstr>
      <vt:lpstr>PowerPoint Sunusu</vt:lpstr>
      <vt:lpstr>Ağ İşletmenliği ve Siber Güvenlik Dalında Öğretim Gören Öğrencilerin Görevleri;</vt:lpstr>
      <vt:lpstr>PowerPoint Sunusu</vt:lpstr>
      <vt:lpstr>PowerPoint Sunusu</vt:lpstr>
      <vt:lpstr>PowerPoint Sunusu</vt:lpstr>
      <vt:lpstr>PowerPoint Sunusu</vt:lpstr>
      <vt:lpstr>PowerPoint Sunusu</vt:lpstr>
      <vt:lpstr>PowerPoint Sunusu</vt:lpstr>
      <vt:lpstr>Bilişim Teknolojileri Alanı Seçmeli Meslek Dersleri </vt:lpstr>
      <vt:lpstr>Derslerin tamamı uygulamalı olarak laboratuvarda işlenmektedir</vt:lpstr>
      <vt:lpstr>PowerPoint Sunusu</vt:lpstr>
      <vt:lpstr>Eğitim ve Kariyer İmkanları</vt:lpstr>
      <vt:lpstr>Eğitim ve Kariyer İmkanları</vt:lpstr>
      <vt:lpstr>Yüksek Öğretim Programları</vt:lpstr>
      <vt:lpstr>PowerPoint Sunusu</vt:lpstr>
      <vt:lpstr>Bölümümüz İş olanakları:</vt:lpstr>
      <vt:lpstr>PowerPoint Sunusu</vt:lpstr>
      <vt:lpstr>PowerPoint Sunusu</vt:lpstr>
      <vt:lpstr>PowerPoint Sunusu</vt:lpstr>
      <vt:lpstr>Bilişim Teknolojileri Alanı Öğrencilerimiz Ne Tür Bir Ortamda Ders İşlemektedirler? </vt:lpstr>
      <vt:lpstr>PowerPoint Sunusu</vt:lpstr>
      <vt:lpstr>PowerPoint Sunusu</vt:lpstr>
      <vt:lpstr>Neden Bu Alanı Seçmeliyim?</vt:lpstr>
      <vt:lpstr>PowerPoint Sunusu</vt:lpstr>
      <vt:lpstr>                     TEŞEKKÜRLER  BİLİŞİM TEKNOLOJİLERİ ALAN ÖĞRETMENLERİ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 TANITIM SUNUSU</dc:title>
  <dc:creator>pirireis</dc:creator>
  <cp:lastModifiedBy>Windows Kullanıcısı</cp:lastModifiedBy>
  <cp:revision>78</cp:revision>
  <dcterms:created xsi:type="dcterms:W3CDTF">2015-03-05T04:35:42Z</dcterms:created>
  <dcterms:modified xsi:type="dcterms:W3CDTF">2020-09-10T05:46:26Z</dcterms:modified>
</cp:coreProperties>
</file>