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2" r:id="rId4"/>
    <p:sldId id="263" r:id="rId5"/>
    <p:sldId id="260" r:id="rId6"/>
    <p:sldId id="274" r:id="rId7"/>
    <p:sldId id="275" r:id="rId8"/>
    <p:sldId id="277" r:id="rId9"/>
    <p:sldId id="261" r:id="rId10"/>
    <p:sldId id="264" r:id="rId11"/>
    <p:sldId id="268" r:id="rId12"/>
    <p:sldId id="265" r:id="rId13"/>
    <p:sldId id="266" r:id="rId14"/>
    <p:sldId id="267" r:id="rId15"/>
    <p:sldId id="270" r:id="rId16"/>
    <p:sldId id="269" r:id="rId17"/>
    <p:sldId id="271" r:id="rId18"/>
    <p:sldId id="256" r:id="rId19"/>
    <p:sldId id="257" r:id="rId20"/>
    <p:sldId id="279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6A3B4-0E9C-4BFC-8E5D-BFCE97C8322B}" type="datetimeFigureOut">
              <a:rPr lang="tr-TR" smtClean="0"/>
              <a:t>22.09.2020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F5100-4E12-4572-A245-A950533174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32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F5100-4E12-4572-A245-A950533174D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87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C415-6FC4-4FB7-A672-68E7A9644B94}" type="datetime1">
              <a:rPr lang="tr-TR" smtClean="0"/>
              <a:t>22.09.2020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9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5BB5-FACA-4478-A58E-6B513BC86A76}" type="datetime1">
              <a:rPr lang="tr-TR" smtClean="0"/>
              <a:t>22.09.2020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02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2C3-792C-452B-9A3F-B6FA3E5E611A}" type="datetime1">
              <a:rPr lang="tr-TR" smtClean="0"/>
              <a:t>22.09.2020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8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5387-14F9-4CD9-B998-349A0DFAC67D}" type="datetime1">
              <a:rPr lang="tr-TR" smtClean="0"/>
              <a:t>22.09.2020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99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C5A0-E3E1-49F8-B95E-3457F5F22A8F}" type="datetime1">
              <a:rPr lang="tr-TR" smtClean="0"/>
              <a:t>22.09.2020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3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6EC1-1262-4F9B-B0C2-FB5D3CEE99FC}" type="datetime1">
              <a:rPr lang="tr-TR" smtClean="0"/>
              <a:t>22.09.2020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67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452-102A-49ED-97D9-CDE5C8AF1A0A}" type="datetime1">
              <a:rPr lang="tr-TR" smtClean="0"/>
              <a:t>22.09.2020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51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D26D-2727-4178-BF63-4412036DB070}" type="datetime1">
              <a:rPr lang="tr-TR" smtClean="0"/>
              <a:t>22.09.2020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98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3366-5373-4BA8-A1FB-A74CF2570174}" type="datetime1">
              <a:rPr lang="tr-TR" smtClean="0"/>
              <a:t>22.09.2020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98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0CC36-9E35-4A24-BC1E-37801A0615DC}" type="datetime1">
              <a:rPr lang="tr-TR" smtClean="0"/>
              <a:t>22.09.2020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0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663F-61B1-400B-910C-C9E2E5268D90}" type="datetime1">
              <a:rPr lang="tr-TR" smtClean="0"/>
              <a:t>22.09.2020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07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56000">
              <a:srgbClr val="F0EBD5"/>
            </a:gs>
            <a:gs pos="96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67A-9B07-4419-8B34-E74536076B86}" type="datetime1">
              <a:rPr lang="tr-TR" smtClean="0"/>
              <a:t>22.09.2020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5715-1B41-4006-8D50-55130D09B0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39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OKULUMUZDAKİ BÖLÜMLER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1-</a:t>
            </a:r>
            <a:r>
              <a:rPr lang="tr-TR" sz="2800" dirty="0" smtClean="0"/>
              <a:t>PAZARLAMA VE PERAKENDE ALANI: SİGORTACILIK DALI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2-</a:t>
            </a:r>
            <a:r>
              <a:rPr lang="tr-TR" sz="2800" dirty="0" smtClean="0"/>
              <a:t>MUHASEBE ALANI: GENEL MUHASEBE DALI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3-</a:t>
            </a:r>
            <a:r>
              <a:rPr lang="tr-TR" sz="2800" dirty="0" smtClean="0"/>
              <a:t>BÜRO YÖNETİMİ ALANI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4-</a:t>
            </a:r>
            <a:r>
              <a:rPr lang="tr-TR" sz="2800" dirty="0" smtClean="0"/>
              <a:t>BİLİŞİM TEKNOLOJİLERİ ALANI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43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SİGORTACILIK BÖLÜMÜNÜN AMAÇLARI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8" cy="532859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/>
              <a:t>SİGORTA SEKTÖRÜNE, DONANIMLI VE BİLGİLİ İNSANLAR YETİŞTİRMEK,</a:t>
            </a:r>
          </a:p>
          <a:p>
            <a:pPr>
              <a:buClr>
                <a:srgbClr val="FF0000"/>
              </a:buClr>
            </a:pP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 smtClean="0"/>
              <a:t>YETKİNLİKLERLE BÜTÜNLEŞMİŞ BİLGİ, BECERİ VE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     DAVRANIŞLARA SAHİP BİREYLER YETİŞTİRMEKTİR,</a:t>
            </a:r>
          </a:p>
          <a:p>
            <a:pPr>
              <a:buClr>
                <a:srgbClr val="FF0000"/>
              </a:buClr>
            </a:pP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 smtClean="0"/>
              <a:t>SEKTÖRE FAYDA SAĞLAYACAK, FARK YARATACAK KİŞİLERİ SİGORTA SEKTÖRÜNE KAZANDIRMAKTIR.</a:t>
            </a:r>
          </a:p>
          <a:p>
            <a:pPr>
              <a:buClr>
                <a:srgbClr val="FF0000"/>
              </a:buClr>
            </a:pP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 smtClean="0"/>
              <a:t>GÜNCEL BİLGİLERLE ÖĞRENCİLERİ DONATMAKTIR.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5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DEĞERLERİMİZ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MİLLÎ, MANEVİ, AHLAKİ VE İNSANİ TÜM DEĞERLERE SAHİP MESLEK ELEMANLARININ YETİŞTİRİLMESİ; ESNAF VE SANATKÂRLAR ARASINDAKİ GÜVEN VE İŞ BİRLİĞİNİN CANLANDIRILMASI; NEZAKET, SEVGİ, SAYGI VB. DEĞERLERİN İŞ HAYATINDA UYGULANMASIDIR.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93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KİMLER, SİGORTACILIK BÖLÜMÜNÜ SEÇMELİ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ÇALIŞKAN,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DÜRÜST,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GÜVENİLİR,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BİLGİLİ,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GRUP ÇALIŞMASINI SEVEN,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İNSAN İLİŞKİLERİ İYİ,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İYİLİK YAPMAYI HAYATININ MERKEZİNDE TUTAN,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DİKSİYONU İYİ,</a:t>
            </a:r>
          </a:p>
          <a:p>
            <a:pPr>
              <a:lnSpc>
                <a:spcPct val="120000"/>
              </a:lnSpc>
              <a:buClr>
                <a:srgbClr val="FF0000"/>
              </a:buClr>
            </a:pPr>
            <a:r>
              <a:rPr lang="tr-TR" dirty="0" smtClean="0"/>
              <a:t>İKNA KABİLİYETİ YÜKSEK,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88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12068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/>
              <a:t>KENDİNİ İYİ İFADE EDEBİLEN,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SABIRLI,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ÇÖZÜM ODAKLI ÇALIŞABİLEN,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TEKNOLOJİYİ İYİ KULLANABİLEN,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YENİLİKLERE AÇIK,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OLAYLAR ARASINDA BAĞLANTI KURABİLME YETENEĞİNE SAHİP, 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İNİSİYATİF ALABİLEN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PRATİK DÜŞÜNEBİLEN KİŞİLER BU BÖLÜMDE BAŞARILI OLUR.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10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SİGORTACILIK BÖLÜMÜNDEKİ </a:t>
            </a:r>
            <a:r>
              <a:rPr lang="tr-TR" b="1" u="sng" dirty="0" smtClean="0">
                <a:solidFill>
                  <a:srgbClr val="FF0000"/>
                </a:solidFill>
              </a:rPr>
              <a:t>MESLEK DERSLERİ</a:t>
            </a:r>
            <a:endParaRPr lang="tr-TR" b="1" u="sng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3000" b="1" dirty="0">
                <a:solidFill>
                  <a:srgbClr val="FF0000"/>
                </a:solidFill>
              </a:rPr>
              <a:t>9. SINIF: </a:t>
            </a:r>
          </a:p>
          <a:p>
            <a:pPr lvl="4"/>
            <a:r>
              <a:rPr lang="tr-TR" dirty="0"/>
              <a:t>MESLKİ GELİŞİM</a:t>
            </a:r>
          </a:p>
          <a:p>
            <a:pPr lvl="4"/>
            <a:r>
              <a:rPr lang="tr-TR" dirty="0" smtClean="0"/>
              <a:t>TÜKETİCİ DAVRANIŞLARI</a:t>
            </a:r>
          </a:p>
          <a:p>
            <a:pPr lvl="4"/>
            <a:r>
              <a:rPr lang="tr-TR" dirty="0" smtClean="0"/>
              <a:t>BİLGİSAYARDA OFİS UYGULAMALARI</a:t>
            </a:r>
          </a:p>
          <a:p>
            <a:pPr lvl="4"/>
            <a:r>
              <a:rPr lang="tr-TR" dirty="0" smtClean="0"/>
              <a:t>PAZARLAMA İLKELERİ</a:t>
            </a:r>
          </a:p>
          <a:p>
            <a:pPr lvl="4"/>
            <a:endParaRPr lang="tr-TR" dirty="0"/>
          </a:p>
          <a:p>
            <a:pPr>
              <a:buClr>
                <a:srgbClr val="FF0000"/>
              </a:buClr>
            </a:pPr>
            <a:r>
              <a:rPr lang="tr-TR" sz="3000" b="1" dirty="0">
                <a:solidFill>
                  <a:srgbClr val="FF0000"/>
                </a:solidFill>
              </a:rPr>
              <a:t>10</a:t>
            </a:r>
            <a:r>
              <a:rPr lang="tr-TR" sz="3000" b="1" dirty="0">
                <a:solidFill>
                  <a:srgbClr val="FF0000"/>
                </a:solidFill>
              </a:rPr>
              <a:t>. SINIF: </a:t>
            </a:r>
          </a:p>
          <a:p>
            <a:pPr lvl="4"/>
            <a:r>
              <a:rPr lang="tr-TR" dirty="0" smtClean="0"/>
              <a:t>TEMEL SİGORTACILIK </a:t>
            </a:r>
          </a:p>
          <a:p>
            <a:pPr lvl="4"/>
            <a:r>
              <a:rPr lang="tr-TR" dirty="0" smtClean="0"/>
              <a:t>TEMEL HUKUK</a:t>
            </a:r>
          </a:p>
          <a:p>
            <a:pPr lvl="4"/>
            <a:r>
              <a:rPr lang="tr-TR" dirty="0" smtClean="0"/>
              <a:t>MESLEKİ MATEMATİK </a:t>
            </a:r>
          </a:p>
          <a:p>
            <a:pPr lvl="4"/>
            <a:r>
              <a:rPr lang="tr-TR" dirty="0" smtClean="0"/>
              <a:t>SATIŞTA İLETİŞİM TEKNİKLERİ </a:t>
            </a:r>
          </a:p>
          <a:p>
            <a:pPr lvl="4"/>
            <a:r>
              <a:rPr lang="tr-TR" dirty="0" smtClean="0"/>
              <a:t>SİGORTACILIKTA HİZMET PAZARLAMASI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32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SİGORTACILIK BÖLÜMÜNDEKİ </a:t>
            </a:r>
            <a:r>
              <a:rPr lang="tr-TR" b="1" u="sng" dirty="0" smtClean="0">
                <a:solidFill>
                  <a:srgbClr val="FF0000"/>
                </a:solidFill>
              </a:rPr>
              <a:t>MESLEK DERSLERİ</a:t>
            </a:r>
            <a:endParaRPr lang="tr-TR" b="1" u="sng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rmAutofit/>
          </a:bodyPr>
          <a:lstStyle/>
          <a:p>
            <a:pPr marL="342900" lvl="4" indent="-342900">
              <a:buFont typeface="Arial" pitchFamily="34" charset="0"/>
              <a:buChar char="•"/>
            </a:pPr>
            <a:r>
              <a:rPr lang="tr-TR" sz="3200" b="1" dirty="0">
                <a:solidFill>
                  <a:srgbClr val="FF0000"/>
                </a:solidFill>
              </a:rPr>
              <a:t>11. SINIF: </a:t>
            </a:r>
          </a:p>
          <a:p>
            <a:pPr lvl="4"/>
            <a:r>
              <a:rPr lang="tr-TR" sz="2100" dirty="0" smtClean="0"/>
              <a:t>RİSK </a:t>
            </a:r>
            <a:r>
              <a:rPr lang="tr-TR" sz="2100" dirty="0"/>
              <a:t>VE HASAR YÖNETİMİ </a:t>
            </a:r>
          </a:p>
          <a:p>
            <a:pPr lvl="4"/>
            <a:r>
              <a:rPr lang="tr-TR" sz="2100" dirty="0"/>
              <a:t>SİGORTA HUKUKU </a:t>
            </a:r>
          </a:p>
          <a:p>
            <a:pPr lvl="4"/>
            <a:r>
              <a:rPr lang="tr-TR" sz="2100" dirty="0"/>
              <a:t>CAN SİGORTALARI VE BİREYSEL EMEKLİLİK SİSTEMİ </a:t>
            </a:r>
          </a:p>
          <a:p>
            <a:pPr lvl="4"/>
            <a:r>
              <a:rPr lang="tr-TR" sz="2100" dirty="0"/>
              <a:t>HAYAT DIŞI SİGORTALAR </a:t>
            </a:r>
          </a:p>
          <a:p>
            <a:pPr lvl="4"/>
            <a:r>
              <a:rPr lang="tr-TR" sz="2100" dirty="0"/>
              <a:t>SİGORTA PAKET PROGRAMI </a:t>
            </a:r>
          </a:p>
          <a:p>
            <a:pPr lvl="4"/>
            <a:r>
              <a:rPr lang="tr-TR" sz="2100" dirty="0"/>
              <a:t>MESLEKİ YABANCI DİL </a:t>
            </a:r>
          </a:p>
          <a:p>
            <a:pPr marL="1828800" lvl="4" indent="0">
              <a:buNone/>
            </a:pPr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12. SINIF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</a:p>
          <a:p>
            <a:pPr lvl="4"/>
            <a:r>
              <a:rPr lang="tr-TR" sz="2100" dirty="0"/>
              <a:t>İŞLETMELERDE MESLEKİ EĞİTİM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576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İSTİHDAM (İŞ İMKANLARI) NASILDIR?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smtClean="0"/>
              <a:t>SİGORTA ACENTESİ AÇABİLİR, 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SİGORTA ACENTELERİNDE TEKNİK PERSONEL OLABİLİR,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BANKALARINI SİGORTA DESKLERİNDE ÇALIŞABİLİR,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AKTÜER OLABİLİR,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SİGORTA EKSPERİ OLABİLİR,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SİGORTA BROKER İ OLABİLİR,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FİRMALARIN SİGORTA DEPARTMANLARINDA ÇALIŞABİLİR,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SİGORTA ŞİRKETLERİNDE VE BÖLGE OFİSLERİNDE ÇALIŞABİLİRLER.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99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GELELİM ÜNİVERSİTEYE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9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5040560"/>
          </a:xfrm>
        </p:spPr>
        <p:txBody>
          <a:bodyPr>
            <a:noAutofit/>
          </a:bodyPr>
          <a:lstStyle/>
          <a:p>
            <a:r>
              <a:rPr lang="tr-TR" sz="4800" dirty="0" smtClean="0"/>
              <a:t>MESLEK LİSESİNDE BU BÖLÜMDEN MEZUN OLAN ADAYLAR AŞAĞIDAKİ ÖN LİSANS PROGRAMINI TERCİH ETMELERİ HALİNDE DİPLOMA NOTU X 5 X 0,06 KADAR </a:t>
            </a:r>
            <a:r>
              <a:rPr lang="tr-TR" sz="4800" u="sng" dirty="0" smtClean="0">
                <a:solidFill>
                  <a:srgbClr val="FF0000"/>
                </a:solidFill>
              </a:rPr>
              <a:t>EKSTRA PUAN ALACAKLARDIR</a:t>
            </a:r>
            <a:r>
              <a:rPr lang="tr-TR" sz="4800" dirty="0" smtClean="0">
                <a:solidFill>
                  <a:srgbClr val="FF0000"/>
                </a:solidFill>
              </a:rPr>
              <a:t>.</a:t>
            </a:r>
            <a:r>
              <a:rPr lang="tr-TR" sz="4800" dirty="0" smtClean="0"/>
              <a:t/>
            </a:r>
            <a:br>
              <a:rPr lang="tr-TR" sz="4800" dirty="0" smtClean="0"/>
            </a:br>
            <a:endParaRPr lang="tr-TR" sz="48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569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597352"/>
          </a:xfrm>
        </p:spPr>
        <p:txBody>
          <a:bodyPr numCol="2">
            <a:noAutofit/>
          </a:bodyPr>
          <a:lstStyle/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 Bankacılık </a:t>
            </a:r>
            <a:r>
              <a:rPr lang="tr-TR" sz="2000" b="1" dirty="0"/>
              <a:t>ve Sigortacılık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Çağrı Merkezi Hizmetleri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Deniz </a:t>
            </a:r>
            <a:r>
              <a:rPr lang="tr-TR" sz="2000" b="1" dirty="0" err="1" smtClean="0"/>
              <a:t>Brokerlığı</a:t>
            </a:r>
            <a:endParaRPr lang="tr-TR" sz="2000" b="1" dirty="0" smtClean="0"/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Deniz ve Liman işletmeciliği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Dış Ticaret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Emlak ve Emlak Yönetimi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Enerji Tesisleri işletmeciliği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Hava Lojistiği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insan Kaynakları Yönetimi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işletme Yönetimi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Kooperatifçilik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Lojistik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Marina işletme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Marina ve Yat işletmeciliği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Marka iletişimi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Menkul Kıymetler ve Sermaye Piyasası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Moda Yönetimi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Muhasebe ve Vergi Uygulamaları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Pazarlama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Perakende Satış ve Mağaza Yönetimi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Posta Hizmetleri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Reklamcılık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Sağlık Kurumları işletmeciliği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Sivil Hava Ulaştırma işletmeciliği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Sivil Havacılık Kabin Hizmetleri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Sosyal Güvenlik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Tarımsal işletmecilik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Tarımsal Ürünler Muhafaza ve Depolama Teknolojisi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Tıbbi Tanıtım ve Pazarlama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Turizm ve Otel işletmeciliği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Turizm ve Seyahat Hizmetleri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tr-TR" sz="2000" b="1" dirty="0" smtClean="0"/>
              <a:t>Uçuş Harekat Yöneticiliği</a:t>
            </a:r>
            <a:endParaRPr lang="tr-TR" sz="2000" b="1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87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OKULUMUZDAKİ SİGORTA BÖLÜMÜNÜN TARİHÇESİ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02433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rgbClr val="FF0000"/>
              </a:buClr>
              <a:buFont typeface="Calibri" pitchFamily="34" charset="0"/>
              <a:buChar char="•"/>
            </a:pPr>
            <a:r>
              <a:rPr lang="tr-TR" dirty="0" smtClean="0"/>
              <a:t>2004 YILINDAN BERİ İZMİR VE TÜRKİYE SİGORTA SEKTÖRÜNE KALİFİYE ARA ELEMAN YETİŞTİRMEKTEYİZ.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78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383683"/>
              </p:ext>
            </p:extLst>
          </p:nvPr>
        </p:nvGraphicFramePr>
        <p:xfrm>
          <a:off x="683568" y="548681"/>
          <a:ext cx="7992887" cy="517373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00200"/>
                <a:gridCol w="1944216"/>
                <a:gridCol w="1800200"/>
                <a:gridCol w="1296144"/>
                <a:gridCol w="1152127"/>
              </a:tblGrid>
              <a:tr h="64807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DÜNYA VE TÜRKİYE SİGORTACILIK SEKTÖRÜ SEÇİLMİŞ İSTATİSTİKLERİ</a:t>
                      </a:r>
                      <a:endParaRPr lang="tr-TR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54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Prim Üretimi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(milyon $)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Dünyadaki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Payı (%)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Primlerin </a:t>
                      </a:r>
                      <a:r>
                        <a:rPr lang="tr-TR" sz="14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GSYİH‟ya</a:t>
                      </a:r>
                      <a:endParaRPr lang="tr-TR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Oranı(%)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Kişi başı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Prim ($)</a:t>
                      </a:r>
                      <a:endParaRPr lang="tr-TR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5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DÜNYA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4.640.941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6,28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652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5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İNGİLTERE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329.643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7,1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Arial" pitchFamily="34" charset="0"/>
                          <a:cs typeface="Arial" pitchFamily="34" charset="0"/>
                        </a:rPr>
                        <a:t>11,5</a:t>
                      </a:r>
                      <a:endParaRPr lang="tr-TR" sz="2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4.561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5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FRANSA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254.754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Arial" pitchFamily="34" charset="0"/>
                          <a:cs typeface="Arial" pitchFamily="34" charset="0"/>
                        </a:rPr>
                        <a:t>9,0</a:t>
                      </a:r>
                      <a:endParaRPr lang="tr-TR" sz="2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3.736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5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ALMANYA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247.162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5,3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2.977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5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1.494.318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30,4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7,82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2.680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5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TÜRKİYE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12.700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0,27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endParaRPr lang="tr-TR" sz="2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9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SİGORTAYA NEDEN İHTİYAÇ VAR?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/>
              <a:t>SİGORTA, HAYATTAKİ RİSKLERİN, ZARARLARIN GÜVENCE ALTINA ALINMASIDIR. </a:t>
            </a: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>
              <a:buClr>
                <a:srgbClr val="FF0000"/>
              </a:buClr>
            </a:pPr>
            <a:r>
              <a:rPr lang="tr-TR" b="1" dirty="0" smtClean="0"/>
              <a:t>TİCARİ FAALİYETLERİN ÇEŞİTLENMESİ, TEKNOLOJİK GELİŞMELER, ÇEVRESEL ETKENLER, KÜRESEL ISINMA, DOĞAL AFETLERİN, HASTALIKLARIN ARTMASI VB. ÖZETLE YAŞANTIMIZIN HER ALANINDA KARŞILAŞTIĞIMIZ, KARŞILAŞABİLECEĞİMİZ ZARAR VERİCİ UNSURLAR VE RİSKLER ARTMIŞTIR. </a:t>
            </a:r>
          </a:p>
          <a:p>
            <a:pPr>
              <a:buClr>
                <a:srgbClr val="FF0000"/>
              </a:buClr>
            </a:pPr>
            <a:endParaRPr lang="tr-TR" b="1" dirty="0" smtClean="0"/>
          </a:p>
          <a:p>
            <a:pPr>
              <a:buClr>
                <a:srgbClr val="FF0000"/>
              </a:buClr>
            </a:pPr>
            <a:r>
              <a:rPr lang="tr-TR" b="1" dirty="0" smtClean="0"/>
              <a:t>BU RİSKLERİN MEYDANA GELMESİ İLE OLUŞAN ZARARLARIN TEK SEFERDE KARŞILANMASI MADDİ OLARAK İNSANLARI BÜYÜK BİR SIKINTIYA DÜŞÜRMEKTEDİR.</a:t>
            </a: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>
              <a:buClr>
                <a:srgbClr val="FF0000"/>
              </a:buClr>
            </a:pPr>
            <a:r>
              <a:rPr lang="tr-TR" b="1" dirty="0" smtClean="0"/>
              <a:t>TÜM BU RİSKLERİ ÖDENEBİLECEK KÜÇÜK PRİMLERLE</a:t>
            </a:r>
            <a:br>
              <a:rPr lang="tr-TR" b="1" dirty="0" smtClean="0"/>
            </a:br>
            <a:r>
              <a:rPr lang="tr-TR" b="1" dirty="0" smtClean="0"/>
              <a:t>GÜVENCE ALTINA ALINMASI SİGORTA YAPTIRMANIN NE KADAR DA ÖNEMLİ OLDUĞUNU ORTAYA KOYMAKTADIR. 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70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SİGORTAYA NEDEN İHTİYAÇ VAR?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330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İŞTE “SİGORTACILIĞIN VARLIK NEDENİ” DE, HER GEÇEN GÜN BÜYÜKLÜĞÜNÜN DAHA FAZLA FARKINA VARILAN </a:t>
            </a:r>
            <a:r>
              <a:rPr lang="tr-TR" b="1" u="sng" dirty="0" smtClean="0">
                <a:solidFill>
                  <a:srgbClr val="FF0000"/>
                </a:solidFill>
              </a:rPr>
              <a:t>TEHLİKELERE</a:t>
            </a:r>
            <a:r>
              <a:rPr lang="tr-TR" dirty="0" smtClean="0"/>
              <a:t> KARŞI İNSANIN KENDİSİNİ GÜVEN İÇİNDE HİSSETME GEREKSİNİMİNİN KARŞILANMASIDIR.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79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 KAVRAMI NEDİR?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8164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10000"/>
              </a:lnSpc>
            </a:pPr>
            <a:r>
              <a:rPr lang="tr-TR" dirty="0" smtClean="0"/>
              <a:t>SİGORTA, SİGORTA ŞİRKETİNİN, SİGORTALININ ÖDEDİĞİ BİR PRİM KARŞILIĞI, ÇEŞİTLİ RİZİKOLARA KARŞI HASARINI GÜVENCEYE ALDIĞI BİR SİSTEMDİR.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8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BAŞLICA SİGORTA ÇEŞİTLERİ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507288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1-</a:t>
            </a:r>
            <a:r>
              <a:rPr lang="tr-TR" b="1" dirty="0">
                <a:solidFill>
                  <a:schemeClr val="tx1"/>
                </a:solidFill>
              </a:rPr>
              <a:t>TRAFİK SİGORTASI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2-</a:t>
            </a:r>
            <a:r>
              <a:rPr lang="tr-TR" b="1" dirty="0">
                <a:solidFill>
                  <a:schemeClr val="tx1"/>
                </a:solidFill>
              </a:rPr>
              <a:t>DASK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3-</a:t>
            </a:r>
            <a:r>
              <a:rPr lang="tr-TR" b="1" dirty="0" smtClean="0">
                <a:solidFill>
                  <a:schemeClr val="tx1"/>
                </a:solidFill>
              </a:rPr>
              <a:t>KARAYOLU </a:t>
            </a:r>
            <a:r>
              <a:rPr lang="tr-TR" b="1" dirty="0">
                <a:solidFill>
                  <a:schemeClr val="tx1"/>
                </a:solidFill>
              </a:rPr>
              <a:t>YOLCU TAŞIMACILIĞI ZORUNLU KOLTUK FERDİ KAZA SİGORTASI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4-</a:t>
            </a:r>
            <a:r>
              <a:rPr lang="tr-TR" b="1" dirty="0">
                <a:solidFill>
                  <a:schemeClr val="tx1"/>
                </a:solidFill>
              </a:rPr>
              <a:t>TEHLİKELİ MADDELER VE TEHLİKELİ ATIK ZORUNLU MALİ SORUMLULUK </a:t>
            </a:r>
            <a:r>
              <a:rPr lang="tr-TR" b="1" dirty="0" smtClean="0">
                <a:solidFill>
                  <a:schemeClr val="tx1"/>
                </a:solidFill>
              </a:rPr>
              <a:t>SİGORTASI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5-</a:t>
            </a:r>
            <a:r>
              <a:rPr lang="tr-TR" b="1" dirty="0">
                <a:solidFill>
                  <a:schemeClr val="tx1"/>
                </a:solidFill>
              </a:rPr>
              <a:t>KIYI TESİSLERİ DENİZ KİRLİLİĞİ ZORUNLU MALİ SORUMLULUK SİGORTASI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6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6-</a:t>
            </a:r>
            <a:r>
              <a:rPr lang="tr-TR" b="1" dirty="0">
                <a:solidFill>
                  <a:schemeClr val="tx1"/>
                </a:solidFill>
              </a:rPr>
              <a:t>ÖZEL GÜVENLİK MALİ SORUMLULUK </a:t>
            </a:r>
            <a:r>
              <a:rPr lang="tr-TR" b="1" dirty="0" smtClean="0">
                <a:solidFill>
                  <a:schemeClr val="tx1"/>
                </a:solidFill>
              </a:rPr>
              <a:t>SİGORTASI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7-</a:t>
            </a:r>
            <a:r>
              <a:rPr lang="tr-TR" b="1" dirty="0">
                <a:solidFill>
                  <a:schemeClr val="tx1"/>
                </a:solidFill>
              </a:rPr>
              <a:t>TIBBİ KÖTÜ UYGULAMAYA İLİŞKİN ZORUNLU MALİ SORUMLULUK SİGORTASI</a:t>
            </a:r>
            <a:r>
              <a:rPr lang="tr-TR" sz="1400" b="1" dirty="0" smtClean="0">
                <a:solidFill>
                  <a:schemeClr val="tx1"/>
                </a:solidFill>
              </a:rPr>
              <a:t>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8-</a:t>
            </a:r>
            <a:r>
              <a:rPr lang="tr-TR" b="1" dirty="0">
                <a:solidFill>
                  <a:schemeClr val="tx1"/>
                </a:solidFill>
              </a:rPr>
              <a:t>ZORUNLU PAKET TUR </a:t>
            </a:r>
            <a:r>
              <a:rPr lang="tr-TR" b="1" dirty="0" smtClean="0">
                <a:solidFill>
                  <a:schemeClr val="tx1"/>
                </a:solidFill>
              </a:rPr>
              <a:t>SİGORTASI </a:t>
            </a:r>
            <a:r>
              <a:rPr lang="tr-TR" sz="1400" b="1" dirty="0">
                <a:solidFill>
                  <a:srgbClr val="FF0000"/>
                </a:solidFill>
              </a:rPr>
              <a:t>(ZORUNLU)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9-</a:t>
            </a:r>
            <a:r>
              <a:rPr lang="tr-TR" b="1" dirty="0" smtClean="0">
                <a:solidFill>
                  <a:schemeClr val="tx1"/>
                </a:solidFill>
              </a:rPr>
              <a:t>KASKO SİGORTASI</a:t>
            </a:r>
            <a:endParaRPr lang="tr-TR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10-</a:t>
            </a:r>
            <a:r>
              <a:rPr lang="tr-TR" b="1" dirty="0" smtClean="0">
                <a:solidFill>
                  <a:schemeClr val="tx1"/>
                </a:solidFill>
              </a:rPr>
              <a:t>KONUT SİGORTASI</a:t>
            </a:r>
            <a:endParaRPr lang="tr-TR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11-</a:t>
            </a:r>
            <a:r>
              <a:rPr lang="tr-TR" b="1" dirty="0">
                <a:solidFill>
                  <a:schemeClr val="tx1"/>
                </a:solidFill>
              </a:rPr>
              <a:t>İŞYERİ </a:t>
            </a:r>
            <a:r>
              <a:rPr lang="tr-TR" b="1" dirty="0" smtClean="0">
                <a:solidFill>
                  <a:schemeClr val="tx1"/>
                </a:solidFill>
              </a:rPr>
              <a:t>SİGORTASI</a:t>
            </a:r>
            <a:endParaRPr lang="tr-TR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12-</a:t>
            </a:r>
            <a:r>
              <a:rPr lang="tr-TR" b="1" dirty="0">
                <a:solidFill>
                  <a:schemeClr val="tx1"/>
                </a:solidFill>
              </a:rPr>
              <a:t>NAKLİYAT SİGORTASI</a:t>
            </a:r>
          </a:p>
          <a:p>
            <a:pPr marL="0" indent="0">
              <a:buNone/>
            </a:pPr>
            <a:endParaRPr lang="tr-TR" b="1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77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046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tr-TR" sz="2800" b="1" dirty="0">
                <a:solidFill>
                  <a:srgbClr val="FF0000"/>
                </a:solidFill>
              </a:rPr>
              <a:t>13-</a:t>
            </a:r>
            <a:r>
              <a:rPr lang="tr-TR" sz="2800" b="1" dirty="0">
                <a:solidFill>
                  <a:schemeClr val="tx1"/>
                </a:solidFill>
              </a:rPr>
              <a:t>FERDİ </a:t>
            </a:r>
            <a:r>
              <a:rPr lang="tr-TR" sz="2800" b="1" dirty="0" smtClean="0">
                <a:solidFill>
                  <a:schemeClr val="tx1"/>
                </a:solidFill>
              </a:rPr>
              <a:t>KAZA SİGORTASI</a:t>
            </a:r>
            <a:endParaRPr lang="tr-TR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tr-TR" sz="2800" b="1" dirty="0">
                <a:solidFill>
                  <a:srgbClr val="FF0000"/>
                </a:solidFill>
              </a:rPr>
              <a:t>14-</a:t>
            </a:r>
            <a:r>
              <a:rPr lang="tr-TR" sz="2800" b="1" dirty="0">
                <a:solidFill>
                  <a:schemeClr val="tx1"/>
                </a:solidFill>
              </a:rPr>
              <a:t> TARIM (TARSİM) </a:t>
            </a:r>
            <a:r>
              <a:rPr lang="tr-TR" sz="2800" b="1" dirty="0" smtClean="0">
                <a:solidFill>
                  <a:schemeClr val="tx1"/>
                </a:solidFill>
              </a:rPr>
              <a:t>SİGORTASI</a:t>
            </a:r>
            <a:endParaRPr lang="tr-TR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15-</a:t>
            </a:r>
            <a:r>
              <a:rPr lang="tr-TR" sz="2800" b="1" dirty="0" smtClean="0">
                <a:solidFill>
                  <a:schemeClr val="tx1"/>
                </a:solidFill>
              </a:rPr>
              <a:t>SAĞLIK SİGORTASI</a:t>
            </a:r>
            <a:endParaRPr lang="tr-TR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tr-TR" sz="2800" b="1" dirty="0">
                <a:solidFill>
                  <a:srgbClr val="FF0000"/>
                </a:solidFill>
              </a:rPr>
              <a:t>16-</a:t>
            </a:r>
            <a:r>
              <a:rPr lang="tr-TR" sz="2800" b="1" dirty="0">
                <a:solidFill>
                  <a:schemeClr val="tx1"/>
                </a:solidFill>
              </a:rPr>
              <a:t>B.E.S</a:t>
            </a:r>
            <a:r>
              <a:rPr lang="tr-TR" sz="2800" b="1" dirty="0" smtClean="0">
                <a:solidFill>
                  <a:schemeClr val="tx1"/>
                </a:solidFill>
              </a:rPr>
              <a:t>.</a:t>
            </a:r>
            <a:endParaRPr lang="tr-TR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17-</a:t>
            </a:r>
            <a:r>
              <a:rPr lang="tr-TR" sz="2800" b="1" dirty="0" smtClean="0">
                <a:solidFill>
                  <a:schemeClr val="tx1"/>
                </a:solidFill>
              </a:rPr>
              <a:t>YANGIN SİGORTASI</a:t>
            </a:r>
            <a:endParaRPr lang="tr-TR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tr-TR" sz="2800" b="1" dirty="0">
                <a:solidFill>
                  <a:srgbClr val="FF0000"/>
                </a:solidFill>
              </a:rPr>
              <a:t>18-</a:t>
            </a:r>
            <a:r>
              <a:rPr lang="tr-TR" sz="2800" b="1" dirty="0">
                <a:solidFill>
                  <a:schemeClr val="tx1"/>
                </a:solidFill>
              </a:rPr>
              <a:t>MAKİNA </a:t>
            </a:r>
            <a:r>
              <a:rPr lang="tr-TR" sz="2800" b="1" dirty="0" smtClean="0">
                <a:solidFill>
                  <a:schemeClr val="tx1"/>
                </a:solidFill>
              </a:rPr>
              <a:t> SİGORTASI</a:t>
            </a:r>
            <a:endParaRPr lang="tr-TR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4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SİGORTANIN HAYATIMIZA KATTIKLARI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tr-TR" dirty="0" smtClean="0"/>
              <a:t>SİGORTA SİZİ HAYATTAKİ BİRÇOK MASRAFTAN KURTARIR. 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SİGORTA TÜM  SIKINTILARI HAFİFLETİR, HAYATTAKİ EN ÖNEMLİ MADDİ BİRİKİMİNİZ OLUR.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SATIN ALDIĞINIZ POLİÇEYE BAĞLI OLARAK MASRAFLARIN ÇOK AZ BİR KISMINI ÖDER, RAHAT </a:t>
            </a:r>
            <a:r>
              <a:rPr lang="tr-TR" dirty="0" smtClean="0"/>
              <a:t>YAŞARSINIZ</a:t>
            </a:r>
            <a:r>
              <a:rPr lang="tr-TR" dirty="0" smtClean="0"/>
              <a:t>. </a:t>
            </a:r>
          </a:p>
          <a:p>
            <a:pPr>
              <a:buClr>
                <a:srgbClr val="FF0000"/>
              </a:buClr>
            </a:pPr>
            <a:r>
              <a:rPr lang="tr-TR" dirty="0" smtClean="0"/>
              <a:t>HAYATTAKİ BİRÇOK RİSKE KARŞI ÇEŞİTLİ BRANŞLARDA SİGORTALAR MEVCUTTUR.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5715-1B41-4006-8D50-55130D09B0A0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74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706</Words>
  <Application>Microsoft Office PowerPoint</Application>
  <PresentationFormat>Ekran Gösterisi (4:3)</PresentationFormat>
  <Paragraphs>203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OKULUMUZDAKİ BÖLÜMLER</vt:lpstr>
      <vt:lpstr>OKULUMUZDAKİ SİGORTA BÖLÜMÜNÜN TARİHÇESİ</vt:lpstr>
      <vt:lpstr>SİGORTAYA NEDEN İHTİYAÇ VAR?</vt:lpstr>
      <vt:lpstr>SİGORTAYA NEDEN İHTİYAÇ VAR?</vt:lpstr>
      <vt:lpstr>SİGORTA KAVRAMI NEDİR?</vt:lpstr>
      <vt:lpstr>BAŞLICA SİGORTA ÇEŞİTLERİ</vt:lpstr>
      <vt:lpstr>PowerPoint Sunusu</vt:lpstr>
      <vt:lpstr>PowerPoint Sunusu</vt:lpstr>
      <vt:lpstr>SİGORTANIN HAYATIMIZA KATTIKLARI</vt:lpstr>
      <vt:lpstr>SİGORTACILIK BÖLÜMÜNÜN AMAÇLARI</vt:lpstr>
      <vt:lpstr>DEĞERLERİMİZ</vt:lpstr>
      <vt:lpstr>KİMLER, SİGORTACILIK BÖLÜMÜNÜ SEÇMELİ</vt:lpstr>
      <vt:lpstr>PowerPoint Sunusu</vt:lpstr>
      <vt:lpstr>SİGORTACILIK BÖLÜMÜNDEKİ MESLEK DERSLERİ</vt:lpstr>
      <vt:lpstr>SİGORTACILIK BÖLÜMÜNDEKİ MESLEK DERSLERİ</vt:lpstr>
      <vt:lpstr>İSTİHDAM (İŞ İMKANLARI) NASILDIR?</vt:lpstr>
      <vt:lpstr>GELELİM ÜNİVERSİTEYE</vt:lpstr>
      <vt:lpstr>MESLEK LİSESİNDE BU BÖLÜMDEN MEZUN OLAN ADAYLAR AŞAĞIDAKİ ÖN LİSANS PROGRAMINI TERCİH ETMELERİ HALİNDE DİPLOMA NOTU X 5 X 0,06 KADAR EKSTRA PUAN ALACAKLARDIR.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OKULUMUZDAKİ BÖLÜMLER</dc:title>
  <dc:creator>F35</dc:creator>
  <cp:lastModifiedBy>a1</cp:lastModifiedBy>
  <cp:revision>14</cp:revision>
  <dcterms:created xsi:type="dcterms:W3CDTF">2020-09-21T17:53:29Z</dcterms:created>
  <dcterms:modified xsi:type="dcterms:W3CDTF">2020-09-21T22:00:23Z</dcterms:modified>
</cp:coreProperties>
</file>