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65" r:id="rId2"/>
    <p:sldId id="257" r:id="rId3"/>
    <p:sldId id="259" r:id="rId4"/>
    <p:sldId id="260" r:id="rId5"/>
    <p:sldId id="320" r:id="rId6"/>
    <p:sldId id="262" r:id="rId7"/>
    <p:sldId id="307" r:id="rId8"/>
    <p:sldId id="308" r:id="rId9"/>
    <p:sldId id="309" r:id="rId10"/>
    <p:sldId id="306" r:id="rId11"/>
    <p:sldId id="310" r:id="rId12"/>
    <p:sldId id="311" r:id="rId13"/>
    <p:sldId id="312" r:id="rId14"/>
    <p:sldId id="313" r:id="rId15"/>
    <p:sldId id="263" r:id="rId16"/>
    <p:sldId id="314" r:id="rId17"/>
    <p:sldId id="315" r:id="rId18"/>
    <p:sldId id="316" r:id="rId19"/>
    <p:sldId id="317" r:id="rId20"/>
    <p:sldId id="318" r:id="rId21"/>
    <p:sldId id="319" r:id="rId22"/>
    <p:sldId id="290" r:id="rId23"/>
    <p:sldId id="295" r:id="rId24"/>
    <p:sldId id="296" r:id="rId25"/>
    <p:sldId id="297" r:id="rId26"/>
    <p:sldId id="298" r:id="rId27"/>
    <p:sldId id="299" r:id="rId28"/>
    <p:sldId id="300" r:id="rId29"/>
    <p:sldId id="301" r:id="rId30"/>
    <p:sldId id="304" r:id="rId31"/>
    <p:sldId id="305" r:id="rId32"/>
    <p:sldId id="29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6" autoAdjust="0"/>
    <p:restoredTop sz="94662" autoAdjust="0"/>
  </p:normalViewPr>
  <p:slideViewPr>
    <p:cSldViewPr>
      <p:cViewPr>
        <p:scale>
          <a:sx n="80" d="100"/>
          <a:sy n="80" d="100"/>
        </p:scale>
        <p:origin x="-1086" y="300"/>
      </p:cViewPr>
      <p:guideLst>
        <p:guide orient="horz" pos="2160"/>
        <p:guide pos="2880"/>
      </p:guideLst>
    </p:cSldViewPr>
  </p:slideViewPr>
  <p:outlineViewPr>
    <p:cViewPr>
      <p:scale>
        <a:sx n="33" d="100"/>
        <a:sy n="33" d="100"/>
      </p:scale>
      <p:origin x="0" y="28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AE872-F1E3-49CC-926A-E24A59DB2145}" type="datetimeFigureOut">
              <a:rPr lang="tr-TR" smtClean="0"/>
              <a:t>23.09.2020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2D91F-9468-4A0D-B6E5-0C5916FED066}" type="slidenum">
              <a:rPr lang="tr-TR" smtClean="0"/>
              <a:t>‹#›</a:t>
            </a:fld>
            <a:endParaRPr lang="tr-TR"/>
          </a:p>
        </p:txBody>
      </p:sp>
    </p:spTree>
    <p:extLst>
      <p:ext uri="{BB962C8B-B14F-4D97-AF65-F5344CB8AC3E}">
        <p14:creationId xmlns:p14="http://schemas.microsoft.com/office/powerpoint/2010/main" val="2537856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atin typeface="Arial" pitchFamily="34" charset="0"/>
            </a:endParaRPr>
          </a:p>
        </p:txBody>
      </p:sp>
      <p:sp>
        <p:nvSpPr>
          <p:cNvPr id="46084" name="Slide Number Placeholder 3"/>
          <p:cNvSpPr>
            <a:spLocks noGrp="1"/>
          </p:cNvSpPr>
          <p:nvPr>
            <p:ph type="sldNum" sz="quarter" idx="5"/>
          </p:nvPr>
        </p:nvSpPr>
        <p:spPr/>
        <p:txBody>
          <a:bodyPr/>
          <a:lstStyle/>
          <a:p>
            <a:pPr>
              <a:defRPr/>
            </a:pPr>
            <a:fld id="{7164F54C-5883-4C2E-B99E-DDE659BC0247}" type="slidenum">
              <a:rPr lang="en-US" smtClean="0">
                <a:latin typeface="Arial" pitchFamily="34" charset="0"/>
              </a:rPr>
              <a:pPr>
                <a:defRPr/>
              </a:pPr>
              <a:t>1</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Dikdörtgen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üz Bağlayıcı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Başlık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a:t>Asıl başlık stili için tıklatın</a:t>
            </a:r>
            <a:endParaRPr kumimoji="0" lang="en-US"/>
          </a:p>
        </p:txBody>
      </p:sp>
      <p:sp>
        <p:nvSpPr>
          <p:cNvPr id="25" name="Alt Başlık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31" name="Veri Yer Tutucusu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F4F251C-4E03-48DE-BFA3-AA881629D2D7}" type="datetimeFigureOut">
              <a:rPr lang="tr-TR" smtClean="0"/>
              <a:t>23.09.2020</a:t>
            </a:fld>
            <a:endParaRPr lang="tr-TR"/>
          </a:p>
        </p:txBody>
      </p:sp>
      <p:sp>
        <p:nvSpPr>
          <p:cNvPr id="18" name="Altbilgi Yer Tutucusu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Slayt Numarası Yer Tutucusu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2791AC7-3473-4AAC-AB85-54EF60FB5FBF}"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F4F251C-4E03-48DE-BFA3-AA881629D2D7}" type="datetimeFigureOut">
              <a:rPr lang="tr-TR" smtClean="0"/>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53200" y="274955"/>
            <a:ext cx="1524000" cy="5851525"/>
          </a:xfrm>
        </p:spPr>
        <p:txBody>
          <a:bodyPr vert="eaVert" anchor="t"/>
          <a:lstStyle/>
          <a:p>
            <a:r>
              <a:rPr kumimoji="0" lang="tr-TR"/>
              <a:t>Asıl başlık stili için tıklatın</a:t>
            </a:r>
            <a:endParaRPr kumimoji="0" lang="en-US"/>
          </a:p>
        </p:txBody>
      </p:sp>
      <p:sp>
        <p:nvSpPr>
          <p:cNvPr id="3" name="Dikey Metin Yer Tutucusu 2"/>
          <p:cNvSpPr>
            <a:spLocks noGrp="1"/>
          </p:cNvSpPr>
          <p:nvPr>
            <p:ph type="body" orient="vert" idx="1"/>
          </p:nvPr>
        </p:nvSpPr>
        <p:spPr>
          <a:xfrm>
            <a:off x="457200" y="274642"/>
            <a:ext cx="60198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a:xfrm>
            <a:off x="4242816" y="6557946"/>
            <a:ext cx="2002464" cy="226902"/>
          </a:xfrm>
        </p:spPr>
        <p:txBody>
          <a:bodyPr/>
          <a:lstStyle/>
          <a:p>
            <a:fld id="{BF4F251C-4E03-48DE-BFA3-AA881629D2D7}" type="datetimeFigureOut">
              <a:rPr lang="tr-TR" smtClean="0"/>
              <a:t>23.09.2020</a:t>
            </a:fld>
            <a:endParaRPr lang="tr-TR"/>
          </a:p>
        </p:txBody>
      </p:sp>
      <p:sp>
        <p:nvSpPr>
          <p:cNvPr id="5" name="Altbilgi Yer Tutucusu 4"/>
          <p:cNvSpPr>
            <a:spLocks noGrp="1"/>
          </p:cNvSpPr>
          <p:nvPr>
            <p:ph type="ftr" sz="quarter" idx="11"/>
          </p:nvPr>
        </p:nvSpPr>
        <p:spPr>
          <a:xfrm>
            <a:off x="457200" y="6556248"/>
            <a:ext cx="3657600" cy="228600"/>
          </a:xfrm>
        </p:spPr>
        <p:txBody>
          <a:bodyPr/>
          <a:lstStyle/>
          <a:p>
            <a:endParaRPr lang="tr-TR"/>
          </a:p>
        </p:txBody>
      </p:sp>
      <p:sp>
        <p:nvSpPr>
          <p:cNvPr id="6" name="Slayt Numarası Yer Tutucusu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2791AC7-3473-4AAC-AB85-54EF60FB5FBF}"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a:t>Asıl başlık stili için tıklatın</a:t>
            </a:r>
            <a:endParaRPr kumimoji="0" lang="en-US"/>
          </a:p>
        </p:txBody>
      </p:sp>
      <p:sp>
        <p:nvSpPr>
          <p:cNvPr id="3" name="İçerik Yer Tutucusu 2"/>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Veri Yer Tutucusu 3"/>
          <p:cNvSpPr>
            <a:spLocks noGrp="1"/>
          </p:cNvSpPr>
          <p:nvPr>
            <p:ph type="dt" sz="half" idx="10"/>
          </p:nvPr>
        </p:nvSpPr>
        <p:spPr/>
        <p:txBody>
          <a:bodyPr/>
          <a:lstStyle/>
          <a:p>
            <a:fld id="{BF4F251C-4E03-48DE-BFA3-AA881629D2D7}" type="datetimeFigureOut">
              <a:rPr lang="tr-TR" smtClean="0"/>
              <a:t>23.09.2020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Veri Yer Tutucusu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F4F251C-4E03-48DE-BFA3-AA881629D2D7}" type="datetimeFigureOut">
              <a:rPr lang="tr-TR" smtClean="0"/>
              <a:t>23.09.2020</a:t>
            </a:fld>
            <a:endParaRPr lang="tr-TR"/>
          </a:p>
        </p:txBody>
      </p:sp>
      <p:sp>
        <p:nvSpPr>
          <p:cNvPr id="5" name="Altbilgi Yer Tutucusu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Slayt Numarası Yer Tutucusu 5"/>
          <p:cNvSpPr>
            <a:spLocks noGrp="1"/>
          </p:cNvSpPr>
          <p:nvPr>
            <p:ph type="sldNum" sz="quarter" idx="12"/>
          </p:nvPr>
        </p:nvSpPr>
        <p:spPr>
          <a:xfrm>
            <a:off x="6733952" y="6555112"/>
            <a:ext cx="588336" cy="228600"/>
          </a:xfrm>
        </p:spPr>
        <p:txBody>
          <a:bodyPr/>
          <a:lstStyle/>
          <a:p>
            <a:fld id="{F2791AC7-3473-4AAC-AB85-54EF60FB5FBF}"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İçerik Yer Tutucus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İçerik Yer Tutucus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BF4F251C-4E03-48DE-BFA3-AA881629D2D7}" type="datetimeFigureOut">
              <a:rPr lang="tr-TR" smtClean="0"/>
              <a:t>23.09.2020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nchor="b"/>
          <a:lstStyle>
            <a:lvl1pPr>
              <a:defRPr/>
            </a:lvl1pPr>
            <a:extLst/>
          </a:lstStyle>
          <a:p>
            <a:r>
              <a:rPr kumimoji="0" lang="tr-TR"/>
              <a:t>Asıl başlık stili için tıklatın</a:t>
            </a:r>
            <a:endParaRPr kumimoji="0" lang="en-US"/>
          </a:p>
        </p:txBody>
      </p:sp>
      <p:sp>
        <p:nvSpPr>
          <p:cNvPr id="3" name="Metin Yer Tutucusu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Metin Yer Tutucusu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İçerik Yer Tutucus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İçerik Yer Tutucus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Veri Yer Tutucusu 6"/>
          <p:cNvSpPr>
            <a:spLocks noGrp="1"/>
          </p:cNvSpPr>
          <p:nvPr>
            <p:ph type="dt" sz="half" idx="10"/>
          </p:nvPr>
        </p:nvSpPr>
        <p:spPr/>
        <p:txBody>
          <a:bodyPr/>
          <a:lstStyle/>
          <a:p>
            <a:fld id="{BF4F251C-4E03-48DE-BFA3-AA881629D2D7}" type="datetimeFigureOut">
              <a:rPr lang="tr-TR" smtClean="0"/>
              <a:t>23.09.2020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242048" cy="1143000"/>
          </a:xfrm>
        </p:spPr>
        <p:txBody>
          <a:bodyPr/>
          <a:lstStyle/>
          <a:p>
            <a:r>
              <a:rPr kumimoji="0" lang="tr-TR"/>
              <a:t>Asıl başlık stili için tıklatın</a:t>
            </a:r>
            <a:endParaRPr kumimoji="0" lang="en-US"/>
          </a:p>
        </p:txBody>
      </p:sp>
      <p:sp>
        <p:nvSpPr>
          <p:cNvPr id="3" name="Veri Yer Tutucusu 2"/>
          <p:cNvSpPr>
            <a:spLocks noGrp="1"/>
          </p:cNvSpPr>
          <p:nvPr>
            <p:ph type="dt" sz="half" idx="10"/>
          </p:nvPr>
        </p:nvSpPr>
        <p:spPr/>
        <p:txBody>
          <a:bodyPr/>
          <a:lstStyle/>
          <a:p>
            <a:fld id="{BF4F251C-4E03-48DE-BFA3-AA881629D2D7}" type="datetimeFigureOut">
              <a:rPr lang="tr-TR" smtClean="0"/>
              <a:t>23.09.2020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solidFill>
                  <a:schemeClr val="tx2"/>
                </a:solidFill>
              </a:defRPr>
            </a:lvl1pPr>
            <a:extLst/>
          </a:lstStyle>
          <a:p>
            <a:fld id="{BF4F251C-4E03-48DE-BFA3-AA881629D2D7}" type="datetimeFigureOut">
              <a:rPr lang="tr-TR" smtClean="0"/>
              <a:t>23.09.2020</a:t>
            </a:fld>
            <a:endParaRPr lang="tr-TR"/>
          </a:p>
        </p:txBody>
      </p:sp>
      <p:sp>
        <p:nvSpPr>
          <p:cNvPr id="3" name="Altbilgi Yer Tutucusu 2"/>
          <p:cNvSpPr>
            <a:spLocks noGrp="1"/>
          </p:cNvSpPr>
          <p:nvPr>
            <p:ph type="ftr" sz="quarter" idx="11"/>
          </p:nvPr>
        </p:nvSpPr>
        <p:spPr/>
        <p:txBody>
          <a:bodyPr/>
          <a:lstStyle>
            <a:lvl1pPr>
              <a:defRPr>
                <a:solidFill>
                  <a:schemeClr val="tx2"/>
                </a:solidFill>
              </a:defRPr>
            </a:lvl1pPr>
            <a:extLst/>
          </a:lstStyle>
          <a:p>
            <a:endParaRPr lang="tr-TR"/>
          </a:p>
        </p:txBody>
      </p:sp>
      <p:sp>
        <p:nvSpPr>
          <p:cNvPr id="4" name="Slayt Numarası Yer Tutucusu 3"/>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a:t>Asıl başlık stili için tıklatın</a:t>
            </a:r>
            <a:endParaRPr kumimoji="0" lang="en-US"/>
          </a:p>
        </p:txBody>
      </p:sp>
      <p:sp>
        <p:nvSpPr>
          <p:cNvPr id="3" name="Metin Yer Tutucusu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İçerik Yer Tutucus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Veri Yer Tutucusu 4"/>
          <p:cNvSpPr>
            <a:spLocks noGrp="1"/>
          </p:cNvSpPr>
          <p:nvPr>
            <p:ph type="dt" sz="half" idx="10"/>
          </p:nvPr>
        </p:nvSpPr>
        <p:spPr/>
        <p:txBody>
          <a:bodyPr/>
          <a:lstStyle/>
          <a:p>
            <a:fld id="{BF4F251C-4E03-48DE-BFA3-AA881629D2D7}" type="datetimeFigureOut">
              <a:rPr lang="tr-TR" smtClean="0"/>
              <a:t>23.09.2020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Dikdörtgen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Başlık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a:t>Asıl başlık stili için tıklatın</a:t>
            </a:r>
            <a:endParaRPr kumimoji="0" lang="en-US" dirty="0"/>
          </a:p>
        </p:txBody>
      </p:sp>
      <p:sp>
        <p:nvSpPr>
          <p:cNvPr id="4" name="Metin Yer Tutucusu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a:t>Asıl metin stillerini düzenlemek için tıklatın</a:t>
            </a:r>
          </a:p>
        </p:txBody>
      </p:sp>
      <p:sp>
        <p:nvSpPr>
          <p:cNvPr id="5" name="Veri Yer Tutucusu 4"/>
          <p:cNvSpPr>
            <a:spLocks noGrp="1"/>
          </p:cNvSpPr>
          <p:nvPr>
            <p:ph type="dt" sz="half" idx="10"/>
          </p:nvPr>
        </p:nvSpPr>
        <p:spPr/>
        <p:txBody>
          <a:bodyPr/>
          <a:lstStyle/>
          <a:p>
            <a:fld id="{BF4F251C-4E03-48DE-BFA3-AA881629D2D7}" type="datetimeFigureOut">
              <a:rPr lang="tr-TR" smtClean="0"/>
              <a:t>23.09.2020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791AC7-3473-4AAC-AB85-54EF60FB5FBF}" type="slidenum">
              <a:rPr lang="tr-TR" smtClean="0"/>
              <a:t>‹#›</a:t>
            </a:fld>
            <a:endParaRPr lang="tr-TR"/>
          </a:p>
        </p:txBody>
      </p:sp>
      <p:sp>
        <p:nvSpPr>
          <p:cNvPr id="10" name="Resim Yer Tutucusu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Başlık Yer Tutucusu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tr-TR"/>
              <a:t>Asıl başlık stili için tıklatın</a:t>
            </a:r>
            <a:endParaRPr kumimoji="0" lang="en-US"/>
          </a:p>
        </p:txBody>
      </p:sp>
      <p:sp>
        <p:nvSpPr>
          <p:cNvPr id="31" name="Metin Yer Tutucusu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7" name="Veri Yer Tutucusu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F4F251C-4E03-48DE-BFA3-AA881629D2D7}" type="datetimeFigureOut">
              <a:rPr lang="tr-TR" smtClean="0"/>
              <a:t>23.09.2020</a:t>
            </a:fld>
            <a:endParaRPr lang="tr-TR"/>
          </a:p>
        </p:txBody>
      </p:sp>
      <p:sp>
        <p:nvSpPr>
          <p:cNvPr id="4" name="Altbilgi Yer Tutucusu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Slayt Numarası Yer Tutucusu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2791AC7-3473-4AAC-AB85-54EF60FB5FBF}"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2.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544" y="4994999"/>
            <a:ext cx="8162172"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solidFill>
                  <a:srgbClr val="7030A0"/>
                </a:solidFill>
                <a:latin typeface="Bookman Old Style" pitchFamily="18" charset="0"/>
                <a:cs typeface="+mn-cs"/>
              </a:rPr>
              <a:t>Büro </a:t>
            </a:r>
            <a:r>
              <a:rPr lang="tr-TR" sz="4000" b="1">
                <a:ln w="11430"/>
                <a:solidFill>
                  <a:srgbClr val="0099FF"/>
                </a:solidFill>
                <a:latin typeface="Bookman Old Style" pitchFamily="18" charset="0"/>
                <a:cs typeface="+mn-cs"/>
              </a:rPr>
              <a:t>Yönetimi  </a:t>
            </a:r>
            <a:endParaRPr lang="en-US" sz="4000" b="1" dirty="0">
              <a:ln w="11430"/>
              <a:solidFill>
                <a:srgbClr val="0099FF"/>
              </a:solidFill>
              <a:latin typeface="Bookman Old Style" pitchFamily="18" charset="0"/>
              <a:cs typeface="+mn-cs"/>
            </a:endParaRPr>
          </a:p>
        </p:txBody>
      </p:sp>
      <p:pic>
        <p:nvPicPr>
          <p:cNvPr id="4" name="7 Resim" descr="DİJİTAL-KADIN-2.jpg">
            <a:extLst>
              <a:ext uri="{FF2B5EF4-FFF2-40B4-BE49-F238E27FC236}">
                <a16:creationId xmlns:a16="http://schemas.microsoft.com/office/drawing/2014/main" id="{224933AD-331D-4D55-A6A8-7E022D3147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81853"/>
            <a:ext cx="6624736" cy="496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p:nvSpPr>
        <p:spPr>
          <a:xfrm>
            <a:off x="166878" y="6318438"/>
            <a:ext cx="8162172"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2400" b="1">
                <a:ln w="11430"/>
                <a:solidFill>
                  <a:srgbClr val="0099FF"/>
                </a:solidFill>
                <a:latin typeface="Bookman Old Style" pitchFamily="18" charset="0"/>
              </a:rPr>
              <a:t>BUCA MEVLANA MESLEKI </a:t>
            </a:r>
            <a:r>
              <a:rPr lang="tr-TR" sz="2400" b="1">
                <a:ln w="11430"/>
                <a:solidFill>
                  <a:srgbClr val="0099FF"/>
                </a:solidFill>
                <a:latin typeface="Bookman Old Style" pitchFamily="18" charset="0"/>
                <a:cs typeface="+mn-cs"/>
              </a:rPr>
              <a:t> VE  TEK.  AND. LIS. </a:t>
            </a:r>
            <a:endParaRPr lang="en-US" sz="2400" b="1" dirty="0">
              <a:ln w="11430"/>
              <a:solidFill>
                <a:srgbClr val="0099FF"/>
              </a:solidFill>
              <a:latin typeface="Bookman Old Style" pitchFamily="18" charset="0"/>
              <a:cs typeface="+mn-cs"/>
            </a:endParaRPr>
          </a:p>
        </p:txBody>
      </p:sp>
    </p:spTree>
    <p:extLst>
      <p:ext uri="{BB962C8B-B14F-4D97-AF65-F5344CB8AC3E}">
        <p14:creationId xmlns:p14="http://schemas.microsoft.com/office/powerpoint/2010/main" val="405335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938544"/>
          </a:xfrm>
        </p:spPr>
        <p:txBody>
          <a:bodyPr>
            <a:norm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endParaRPr>
          </a:p>
        </p:txBody>
      </p:sp>
      <p:sp>
        <p:nvSpPr>
          <p:cNvPr id="2" name="İçerik Yer Tutucusu 1"/>
          <p:cNvSpPr>
            <a:spLocks noGrp="1"/>
          </p:cNvSpPr>
          <p:nvPr>
            <p:ph idx="1"/>
          </p:nvPr>
        </p:nvSpPr>
        <p:spPr>
          <a:xfrm>
            <a:off x="107504" y="2276872"/>
            <a:ext cx="8856983" cy="4392488"/>
          </a:xfrm>
        </p:spPr>
        <p:txBody>
          <a:bodyPr/>
          <a:lstStyle/>
          <a:p>
            <a:r>
              <a:rPr lang="tr-TR" sz="3600" dirty="0">
                <a:solidFill>
                  <a:srgbClr val="FF0000"/>
                </a:solidFill>
                <a:effectLst>
                  <a:reflection blurRad="6350" stA="55000" endA="50" endPos="85000" dist="29997" dir="5400000" sy="-100000" algn="bl" rotWithShape="0"/>
                </a:effectLst>
                <a:latin typeface="Arial Black" pitchFamily="34" charset="0"/>
              </a:rPr>
              <a:t>10. SINIF</a:t>
            </a:r>
          </a:p>
          <a:p>
            <a:endParaRPr lang="tr-TR" dirty="0"/>
          </a:p>
          <a:p>
            <a:r>
              <a:rPr lang="tr-TR" sz="2800" dirty="0">
                <a:latin typeface="Comic Sans MS" pitchFamily="66" charset="0"/>
              </a:rPr>
              <a:t>Büro Hizmetleri</a:t>
            </a:r>
          </a:p>
          <a:p>
            <a:r>
              <a:rPr lang="tr-TR" sz="2800" dirty="0">
                <a:latin typeface="Comic Sans MS" pitchFamily="66" charset="0"/>
              </a:rPr>
              <a:t>Standart Türk Klavyesi</a:t>
            </a:r>
          </a:p>
          <a:p>
            <a:r>
              <a:rPr lang="tr-TR" sz="2800" dirty="0">
                <a:latin typeface="Comic Sans MS" pitchFamily="66" charset="0"/>
              </a:rPr>
              <a:t>Ofis Uygulamaları</a:t>
            </a:r>
          </a:p>
          <a:p>
            <a:r>
              <a:rPr lang="tr-TR" sz="2800" dirty="0">
                <a:latin typeface="Comic Sans MS" pitchFamily="66" charset="0"/>
              </a:rPr>
              <a:t>Diksiyon ve Etkili İletişim</a:t>
            </a:r>
          </a:p>
          <a:p>
            <a:r>
              <a:rPr lang="tr-TR" sz="2800" dirty="0">
                <a:latin typeface="Comic Sans MS" pitchFamily="66" charset="0"/>
              </a:rPr>
              <a:t>Hızlı Klavye Kullanımı</a:t>
            </a:r>
          </a:p>
        </p:txBody>
      </p:sp>
      <p:sp>
        <p:nvSpPr>
          <p:cNvPr id="4" name="AutoShape 2" descr="Office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Office 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Office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Office Servi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2" descr="teknik-buro-personel-hizmetleri | Prizma Personel Deste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AutoShape 4" descr="teknik-buro-personel-hizmetleri | Prizma Personel Deste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3588" y="2040961"/>
            <a:ext cx="3771212" cy="1532055"/>
          </a:xfrm>
          <a:prstGeom prst="rect">
            <a:avLst/>
          </a:prstGeom>
        </p:spPr>
      </p:pic>
    </p:spTree>
    <p:extLst>
      <p:ext uri="{BB962C8B-B14F-4D97-AF65-F5344CB8AC3E}">
        <p14:creationId xmlns:p14="http://schemas.microsoft.com/office/powerpoint/2010/main" val="2078203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2" presetClass="entr" presetSubtype="0" fill="hold" nodeType="afterEffect">
                                  <p:stCondLst>
                                    <p:cond delay="25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BÜRO HİZMETLERİ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11</a:t>
            </a:fld>
            <a:endParaRPr lang="tr-TR"/>
          </a:p>
        </p:txBody>
      </p:sp>
      <p:sp>
        <p:nvSpPr>
          <p:cNvPr id="6" name="Metin kutusu 5"/>
          <p:cNvSpPr txBox="1"/>
          <p:nvPr/>
        </p:nvSpPr>
        <p:spPr>
          <a:xfrm>
            <a:off x="499294" y="3356992"/>
            <a:ext cx="8080423" cy="3416320"/>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büroların yönetimi süreçlerinde büro çalışanlarının kimlerden oluştuğu, verimli yönetim modelleri ile seyahat ve toplantı organizasyonlarını hazırlama, ergonomik büro dizaynı ve protokol kurallarına uygun olarak yürütülebilme ile ilgili bilgi ve becerileri kazanmanız amaçlanmaktadır.</a:t>
            </a:r>
          </a:p>
          <a:p>
            <a:pPr algn="just"/>
            <a:r>
              <a:rPr lang="tr-TR" sz="2400" dirty="0"/>
              <a:t> </a:t>
            </a:r>
            <a:br>
              <a:rPr lang="tr-TR" sz="2400" dirty="0"/>
            </a:br>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5122" name="Picture 2" descr="Büro Yönetimi ve Sekreterlik nedir? Kimler yapabilir?Görevi, Eğitim ve Maaş  durumu - nKari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1" y="1611040"/>
            <a:ext cx="3719685" cy="20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6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OFİS UYGULAMALARI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12</a:t>
            </a:fld>
            <a:endParaRPr lang="tr-TR"/>
          </a:p>
        </p:txBody>
      </p:sp>
      <p:sp>
        <p:nvSpPr>
          <p:cNvPr id="6" name="Metin kutusu 5"/>
          <p:cNvSpPr txBox="1"/>
          <p:nvPr/>
        </p:nvSpPr>
        <p:spPr>
          <a:xfrm>
            <a:off x="539552" y="4221088"/>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kelime işlemci, elektronik tablolama ve sunu hazırlama programlarını kullanma ile ilgili bilgi ve becerileri kazanmanız amaçlanmaktadır.</a:t>
            </a:r>
          </a:p>
          <a:p>
            <a:pPr algn="just"/>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9218" name="Picture 2" descr="Microsoft Office Nedir? MS Office Program İsimleri ve MS Office Programları  Öğrenme | WM Arac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3682420" cy="186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7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DİKSİYON VE ETKİLİ İLETİŞİM DERSİ</a:t>
            </a:r>
            <a:br>
              <a:rPr lang="tr-TR" sz="2800" dirty="0"/>
            </a:br>
            <a:r>
              <a:rPr lang="tr-TR" sz="2800" dirty="0"/>
              <a:t>Haftalık Ders Saati : 4 </a:t>
            </a:r>
          </a:p>
        </p:txBody>
      </p:sp>
      <p:sp>
        <p:nvSpPr>
          <p:cNvPr id="3" name="Slayt Numarası Yer Tutucusu 2"/>
          <p:cNvSpPr>
            <a:spLocks noGrp="1"/>
          </p:cNvSpPr>
          <p:nvPr>
            <p:ph type="sldNum" sz="quarter" idx="12"/>
          </p:nvPr>
        </p:nvSpPr>
        <p:spPr/>
        <p:txBody>
          <a:bodyPr/>
          <a:lstStyle/>
          <a:p>
            <a:fld id="{28F76752-05AB-460F-80B2-60DA964EAB69}" type="slidenum">
              <a:rPr lang="tr-TR" smtClean="0"/>
              <a:t>13</a:t>
            </a:fld>
            <a:endParaRPr lang="tr-TR"/>
          </a:p>
        </p:txBody>
      </p:sp>
      <p:sp>
        <p:nvSpPr>
          <p:cNvPr id="6" name="Metin kutusu 5"/>
          <p:cNvSpPr txBox="1"/>
          <p:nvPr/>
        </p:nvSpPr>
        <p:spPr>
          <a:xfrm>
            <a:off x="281498" y="5085184"/>
            <a:ext cx="8080423" cy="1569660"/>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a:t>
            </a:r>
            <a:r>
              <a:rPr lang="tr-TR" sz="2400" dirty="0" err="1"/>
              <a:t>Türkçe’yi</a:t>
            </a:r>
            <a:r>
              <a:rPr lang="tr-TR" sz="2400" dirty="0"/>
              <a:t> güzel konuşma ve etkili iletişim kurma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10242" name="Picture 2" descr="Diksiyon ve Etkili İletişim - Hotpot Çocuk Atölyesi - Tiyatro - Oyunculuk  Kursları - Meraklısı İç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80928"/>
            <a:ext cx="5403788" cy="270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228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HIZLI KLAVYE DERSİ</a:t>
            </a:r>
            <a:br>
              <a:rPr lang="tr-TR" sz="2800" dirty="0"/>
            </a:br>
            <a:r>
              <a:rPr lang="tr-TR" sz="2800" dirty="0"/>
              <a:t>Haftalık Ders Saati : 2</a:t>
            </a:r>
          </a:p>
        </p:txBody>
      </p:sp>
      <p:sp>
        <p:nvSpPr>
          <p:cNvPr id="3" name="Slayt Numarası Yer Tutucusu 2"/>
          <p:cNvSpPr>
            <a:spLocks noGrp="1"/>
          </p:cNvSpPr>
          <p:nvPr>
            <p:ph type="sldNum" sz="quarter" idx="12"/>
          </p:nvPr>
        </p:nvSpPr>
        <p:spPr/>
        <p:txBody>
          <a:bodyPr/>
          <a:lstStyle/>
          <a:p>
            <a:fld id="{28F76752-05AB-460F-80B2-60DA964EAB69}" type="slidenum">
              <a:rPr lang="tr-TR" smtClean="0"/>
              <a:t>14</a:t>
            </a:fld>
            <a:endParaRPr lang="tr-TR"/>
          </a:p>
        </p:txBody>
      </p:sp>
      <p:sp>
        <p:nvSpPr>
          <p:cNvPr id="6" name="Metin kutusu 5"/>
          <p:cNvSpPr txBox="1"/>
          <p:nvPr/>
        </p:nvSpPr>
        <p:spPr>
          <a:xfrm>
            <a:off x="499293" y="4005064"/>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tuşlara doğru teknikle vurma, süreli ve sesli metinleri hızlı yazma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10. SINIF MESLEK DERSLERİ VE KAZANIMLARI</a:t>
            </a:r>
          </a:p>
        </p:txBody>
      </p:sp>
      <p:pic>
        <p:nvPicPr>
          <p:cNvPr id="11266" name="Picture 2" descr="Klavyede Hızlı Yazm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4303984" cy="2420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43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548680"/>
            <a:ext cx="8229600" cy="1440160"/>
          </a:xfrm>
        </p:spPr>
        <p:txBody>
          <a:bodyPr>
            <a:no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dirty="0"/>
          </a:p>
        </p:txBody>
      </p:sp>
      <p:sp>
        <p:nvSpPr>
          <p:cNvPr id="2" name="İçerik Yer Tutucusu 1"/>
          <p:cNvSpPr>
            <a:spLocks noGrp="1"/>
          </p:cNvSpPr>
          <p:nvPr>
            <p:ph idx="1"/>
          </p:nvPr>
        </p:nvSpPr>
        <p:spPr>
          <a:xfrm>
            <a:off x="107504" y="1844824"/>
            <a:ext cx="8640959" cy="4896543"/>
          </a:xfrm>
        </p:spPr>
        <p:txBody>
          <a:bodyPr/>
          <a:lstStyle/>
          <a:p>
            <a:r>
              <a:rPr lang="tr-TR" sz="2800" dirty="0">
                <a:solidFill>
                  <a:srgbClr val="FF0000"/>
                </a:solidFill>
                <a:effectLst>
                  <a:outerShdw blurRad="60007" dir="1500000" sy="-30000" kx="800400" algn="bl" rotWithShape="0">
                    <a:prstClr val="black">
                      <a:alpha val="20000"/>
                    </a:prstClr>
                  </a:outerShdw>
                  <a:reflection blurRad="6350" stA="55000" endA="50" endPos="85000" dist="29997" dir="5400000" sy="-100000" algn="bl" rotWithShape="0"/>
                </a:effectLst>
                <a:latin typeface="Arial Black" pitchFamily="34" charset="0"/>
              </a:rPr>
              <a:t>11. SINIF</a:t>
            </a:r>
          </a:p>
          <a:p>
            <a:endParaRPr lang="tr-TR" dirty="0"/>
          </a:p>
          <a:p>
            <a:r>
              <a:rPr lang="tr-TR" sz="2400" b="1" dirty="0">
                <a:latin typeface="Comic Sans MS" pitchFamily="66" charset="0"/>
              </a:rPr>
              <a:t>Yazışma ve Dosyalama Teknikleri</a:t>
            </a:r>
          </a:p>
          <a:p>
            <a:r>
              <a:rPr lang="tr-TR" sz="2400" b="1" dirty="0">
                <a:latin typeface="Comic Sans MS" pitchFamily="66" charset="0"/>
              </a:rPr>
              <a:t>İleri Ofis Uygulamaları</a:t>
            </a:r>
          </a:p>
          <a:p>
            <a:r>
              <a:rPr lang="tr-TR" sz="2400" b="1" dirty="0">
                <a:latin typeface="Comic Sans MS" pitchFamily="66" charset="0"/>
              </a:rPr>
              <a:t>Web Uygulamaları</a:t>
            </a:r>
          </a:p>
          <a:p>
            <a:r>
              <a:rPr lang="tr-TR" sz="2400" b="1" dirty="0">
                <a:latin typeface="Comic Sans MS" pitchFamily="66" charset="0"/>
              </a:rPr>
              <a:t>Dijital Ofis Uygulamaları</a:t>
            </a:r>
          </a:p>
          <a:p>
            <a:r>
              <a:rPr lang="tr-TR" sz="2400" b="1" dirty="0">
                <a:latin typeface="Comic Sans MS" pitchFamily="66" charset="0"/>
              </a:rPr>
              <a:t>Mesleki Yabancı Dil</a:t>
            </a:r>
          </a:p>
          <a:p>
            <a:r>
              <a:rPr lang="tr-TR" sz="2400" dirty="0">
                <a:solidFill>
                  <a:srgbClr val="FF0000"/>
                </a:solidFill>
                <a:effectLst>
                  <a:outerShdw blurRad="60007" dir="1500000" sy="-30000" kx="800400" algn="bl" rotWithShape="0">
                    <a:prstClr val="black">
                      <a:alpha val="20000"/>
                    </a:prstClr>
                  </a:outerShdw>
                  <a:reflection blurRad="6350" stA="55000" endA="50" endPos="85000" dist="29997" dir="5400000" sy="-100000" algn="bl" rotWithShape="0"/>
                </a:effectLst>
                <a:latin typeface="Arial Black" pitchFamily="34" charset="0"/>
              </a:rPr>
              <a:t>12 SINIF</a:t>
            </a:r>
          </a:p>
          <a:p>
            <a:r>
              <a:rPr lang="tr-TR" sz="2400" b="1" dirty="0">
                <a:latin typeface="Comic Sans MS" pitchFamily="66" charset="0"/>
              </a:rPr>
              <a:t>İşletmelerde Beceri Eğitimi</a:t>
            </a:r>
          </a:p>
          <a:p>
            <a:endParaRPr lang="tr-TR" sz="2800" b="1" dirty="0">
              <a:latin typeface="Comic Sans MS" pitchFamily="66" charset="0"/>
            </a:endParaRPr>
          </a:p>
        </p:txBody>
      </p:sp>
      <p:pic>
        <p:nvPicPr>
          <p:cNvPr id="3074" name="Picture 2" descr="yönetici asistanında olması gereken özellikler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473282"/>
            <a:ext cx="2736304" cy="224375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Niğde Ömer Halisdemir Üniversitesi Büro Yönetimi ve Yönetic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882" y="4293096"/>
            <a:ext cx="3580656" cy="2160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416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1000"/>
                                        <p:tgtEl>
                                          <p:spTgt spid="2">
                                            <p:txEl>
                                              <p:pRg st="2" end="2"/>
                                            </p:txEl>
                                          </p:spTgt>
                                        </p:tgtEl>
                                      </p:cBhvr>
                                    </p:animEffect>
                                    <p:anim calcmode="lin" valueType="num">
                                      <p:cBhvr>
                                        <p:cTn id="21"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fade">
                                      <p:cBhvr>
                                        <p:cTn id="41" dur="1000"/>
                                        <p:tgtEl>
                                          <p:spTgt spid="2">
                                            <p:txEl>
                                              <p:pRg st="5" end="5"/>
                                            </p:txEl>
                                          </p:spTgt>
                                        </p:tgtEl>
                                      </p:cBhvr>
                                    </p:animEffect>
                                    <p:anim calcmode="lin" valueType="num">
                                      <p:cBhvr>
                                        <p:cTn id="4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
                                            <p:txEl>
                                              <p:pRg st="7" end="7"/>
                                            </p:txEl>
                                          </p:spTgt>
                                        </p:tgtEl>
                                        <p:attrNameLst>
                                          <p:attrName>style.visibility</p:attrName>
                                        </p:attrNameLst>
                                      </p:cBhvr>
                                      <p:to>
                                        <p:strVal val="visible"/>
                                      </p:to>
                                    </p:set>
                                    <p:animEffect transition="in" filter="fade">
                                      <p:cBhvr>
                                        <p:cTn id="55" dur="1000"/>
                                        <p:tgtEl>
                                          <p:spTgt spid="2">
                                            <p:txEl>
                                              <p:pRg st="7" end="7"/>
                                            </p:txEl>
                                          </p:spTgt>
                                        </p:tgtEl>
                                      </p:cBhvr>
                                    </p:animEffect>
                                    <p:anim calcmode="lin" valueType="num">
                                      <p:cBhvr>
                                        <p:cTn id="56"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txEl>
                                              <p:pRg st="8" end="8"/>
                                            </p:txEl>
                                          </p:spTgt>
                                        </p:tgtEl>
                                        <p:attrNameLst>
                                          <p:attrName>style.visibility</p:attrName>
                                        </p:attrNameLst>
                                      </p:cBhvr>
                                      <p:to>
                                        <p:strVal val="visible"/>
                                      </p:to>
                                    </p:set>
                                    <p:animEffect transition="in" filter="fade">
                                      <p:cBhvr>
                                        <p:cTn id="62" dur="1000"/>
                                        <p:tgtEl>
                                          <p:spTgt spid="2">
                                            <p:txEl>
                                              <p:pRg st="8" end="8"/>
                                            </p:txEl>
                                          </p:spTgt>
                                        </p:tgtEl>
                                      </p:cBhvr>
                                    </p:animEffect>
                                    <p:anim calcmode="lin" valueType="num">
                                      <p:cBhvr>
                                        <p:cTn id="6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074"/>
                                        </p:tgtEl>
                                        <p:attrNameLst>
                                          <p:attrName>style.visibility</p:attrName>
                                        </p:attrNameLst>
                                      </p:cBhvr>
                                      <p:to>
                                        <p:strVal val="visible"/>
                                      </p:to>
                                    </p:set>
                                    <p:animEffect transition="in" filter="fade">
                                      <p:cBhvr>
                                        <p:cTn id="69" dur="500"/>
                                        <p:tgtEl>
                                          <p:spTgt spid="307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9218"/>
                                        </p:tgtEl>
                                        <p:attrNameLst>
                                          <p:attrName>style.visibility</p:attrName>
                                        </p:attrNameLst>
                                      </p:cBhvr>
                                      <p:to>
                                        <p:strVal val="visible"/>
                                      </p:to>
                                    </p:set>
                                    <p:animEffect transition="in" filter="fade">
                                      <p:cBhvr>
                                        <p:cTn id="74"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YAZIŞMA VE DOSYALAMA TEKNİKLERİ DERSİ</a:t>
            </a:r>
            <a:br>
              <a:rPr lang="tr-TR" sz="2800" dirty="0"/>
            </a:br>
            <a:r>
              <a:rPr lang="tr-TR" sz="2800" dirty="0"/>
              <a:t>Haftalık Ders Saati : 4</a:t>
            </a:r>
          </a:p>
        </p:txBody>
      </p:sp>
      <p:sp>
        <p:nvSpPr>
          <p:cNvPr id="3" name="Slayt Numarası Yer Tutucusu 2"/>
          <p:cNvSpPr>
            <a:spLocks noGrp="1"/>
          </p:cNvSpPr>
          <p:nvPr>
            <p:ph type="sldNum" sz="quarter" idx="12"/>
          </p:nvPr>
        </p:nvSpPr>
        <p:spPr/>
        <p:txBody>
          <a:bodyPr/>
          <a:lstStyle/>
          <a:p>
            <a:fld id="{28F76752-05AB-460F-80B2-60DA964EAB69}" type="slidenum">
              <a:rPr lang="tr-TR" smtClean="0"/>
              <a:t>16</a:t>
            </a:fld>
            <a:endParaRPr lang="tr-TR"/>
          </a:p>
        </p:txBody>
      </p:sp>
      <p:sp>
        <p:nvSpPr>
          <p:cNvPr id="6" name="Metin kutusu 5"/>
          <p:cNvSpPr txBox="1"/>
          <p:nvPr/>
        </p:nvSpPr>
        <p:spPr>
          <a:xfrm>
            <a:off x="499294" y="3356992"/>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kurum içi ve kurumlar arası yazışma yapma, belgeleri dosyalayıp arşivleme ve elektronik belge yönetimi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2290" name="Picture 2" descr="Dosyalama Ve Arşivleme – Yönetici Asistanlarından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348880"/>
            <a:ext cx="3294112" cy="1756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556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770931"/>
            <a:ext cx="7643192" cy="720080"/>
          </a:xfrm>
        </p:spPr>
        <p:txBody>
          <a:bodyPr>
            <a:noAutofit/>
          </a:bodyPr>
          <a:lstStyle/>
          <a:p>
            <a:pPr algn="l"/>
            <a:r>
              <a:rPr lang="tr-TR" sz="2800" dirty="0"/>
              <a:t>TASARIM PROGRAMLARI DERSİ</a:t>
            </a:r>
            <a:br>
              <a:rPr lang="tr-TR" sz="2800" dirty="0"/>
            </a:br>
            <a:r>
              <a:rPr lang="tr-TR" sz="2800" dirty="0"/>
              <a:t>Haftalık Ders Saati : 4</a:t>
            </a:r>
          </a:p>
        </p:txBody>
      </p:sp>
      <p:sp>
        <p:nvSpPr>
          <p:cNvPr id="3" name="Slayt Numarası Yer Tutucusu 2"/>
          <p:cNvSpPr>
            <a:spLocks noGrp="1"/>
          </p:cNvSpPr>
          <p:nvPr>
            <p:ph type="sldNum" sz="quarter" idx="12"/>
          </p:nvPr>
        </p:nvSpPr>
        <p:spPr/>
        <p:txBody>
          <a:bodyPr/>
          <a:lstStyle/>
          <a:p>
            <a:fld id="{28F76752-05AB-460F-80B2-60DA964EAB69}" type="slidenum">
              <a:rPr lang="tr-TR" smtClean="0"/>
              <a:t>17</a:t>
            </a:fld>
            <a:endParaRPr lang="tr-TR"/>
          </a:p>
        </p:txBody>
      </p:sp>
      <p:sp>
        <p:nvSpPr>
          <p:cNvPr id="6" name="Metin kutusu 5"/>
          <p:cNvSpPr txBox="1"/>
          <p:nvPr/>
        </p:nvSpPr>
        <p:spPr>
          <a:xfrm>
            <a:off x="323529" y="2882364"/>
            <a:ext cx="3672408" cy="3046988"/>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bilgisayarda fotoğraf düzenleme, manipülasyon ve mizanpaj yapma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3316" name="Picture 4" descr="Retoque Fotográfico, Photoshop CC, (Efecto Dodge &amp; Burn) | U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7" y="3356992"/>
            <a:ext cx="4803349" cy="270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790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İLERİ OFİS UYGULAMALARI DERSİ</a:t>
            </a:r>
            <a:br>
              <a:rPr lang="tr-TR" sz="2800" dirty="0"/>
            </a:br>
            <a:r>
              <a:rPr lang="tr-TR" sz="2800" dirty="0"/>
              <a:t>Haftalık Ders Saati : 3</a:t>
            </a:r>
          </a:p>
        </p:txBody>
      </p:sp>
      <p:sp>
        <p:nvSpPr>
          <p:cNvPr id="4" name="Slayt Numarası Yer Tutucusu 3"/>
          <p:cNvSpPr>
            <a:spLocks noGrp="1"/>
          </p:cNvSpPr>
          <p:nvPr>
            <p:ph type="sldNum" sz="quarter" idx="12"/>
          </p:nvPr>
        </p:nvSpPr>
        <p:spPr/>
        <p:txBody>
          <a:bodyPr/>
          <a:lstStyle/>
          <a:p>
            <a:fld id="{28F76752-05AB-460F-80B2-60DA964EAB69}" type="slidenum">
              <a:rPr lang="tr-TR" smtClean="0"/>
              <a:t>18</a:t>
            </a:fld>
            <a:endParaRPr lang="tr-TR"/>
          </a:p>
        </p:txBody>
      </p:sp>
      <p:sp>
        <p:nvSpPr>
          <p:cNvPr id="6" name="Metin kutusu 5"/>
          <p:cNvSpPr txBox="1"/>
          <p:nvPr/>
        </p:nvSpPr>
        <p:spPr>
          <a:xfrm>
            <a:off x="5092402" y="2924944"/>
            <a:ext cx="3800078" cy="3046988"/>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kelime işlemci, elektronik tablolama ve veri tabanı programı kullanma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4338" name="Picture 2" descr="Excel Neden Önemli? - Zen Akademi | İleri Excel Eğitimi, Bursa Kurumsal ve  Bireysel Eğitiml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513187"/>
            <a:ext cx="4521499" cy="2543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187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WEB UYGULAMALARI DERSİ</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19</a:t>
            </a:fld>
            <a:endParaRPr lang="tr-TR"/>
          </a:p>
        </p:txBody>
      </p:sp>
      <p:sp>
        <p:nvSpPr>
          <p:cNvPr id="6" name="Metin kutusu 5"/>
          <p:cNvSpPr txBox="1"/>
          <p:nvPr/>
        </p:nvSpPr>
        <p:spPr>
          <a:xfrm>
            <a:off x="499294" y="4221088"/>
            <a:ext cx="8080423" cy="1938992"/>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web editörü yardımıyla web sitesi tasarlama, yönetme ve yayınlama ile ilgili bilgi ve becerilerin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5364" name="Picture 4" descr="Web Sitesi Kurma - Yeni Başlayanlar için Temel Rehb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780928"/>
            <a:ext cx="4260101"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377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sz="6000" dirty="0">
                <a:solidFill>
                  <a:srgbClr val="FFC000"/>
                </a:solidFill>
                <a:effectLst>
                  <a:glow rad="228600">
                    <a:schemeClr val="accent6">
                      <a:satMod val="175000"/>
                      <a:alpha val="40000"/>
                    </a:schemeClr>
                  </a:glow>
                </a:effectLst>
                <a:latin typeface="Times New Roman" pitchFamily="18" charset="0"/>
                <a:cs typeface="Times New Roman" pitchFamily="18" charset="0"/>
              </a:rPr>
              <a:t>ALANIMIZIN AMACI;</a:t>
            </a:r>
          </a:p>
        </p:txBody>
      </p:sp>
      <p:sp>
        <p:nvSpPr>
          <p:cNvPr id="2" name="İçerik Yer Tutucusu 1"/>
          <p:cNvSpPr>
            <a:spLocks noGrp="1"/>
          </p:cNvSpPr>
          <p:nvPr>
            <p:ph idx="1"/>
          </p:nvPr>
        </p:nvSpPr>
        <p:spPr>
          <a:xfrm>
            <a:off x="107504" y="1772816"/>
            <a:ext cx="4320479" cy="4968552"/>
          </a:xfrm>
        </p:spPr>
        <p:txBody>
          <a:bodyPr>
            <a:noAutofit/>
          </a:bodyPr>
          <a:lstStyle/>
          <a:p>
            <a:r>
              <a:rPr lang="tr-TR" sz="2800" dirty="0">
                <a:solidFill>
                  <a:schemeClr val="tx1">
                    <a:lumMod val="95000"/>
                    <a:lumOff val="5000"/>
                  </a:schemeClr>
                </a:solidFill>
                <a:latin typeface="Comic Sans MS" pitchFamily="66" charset="0"/>
              </a:rPr>
              <a:t>Kamu kurum ve kuruluşları ile özel sektör işletmelerinde yöneticilerin ofis çalışmalarına katkı sağlamak ve büro faaliyetlerinde bulunmak üzere görev alabilecek nitelikli insan gücü yetiştirmektir.</a:t>
            </a:r>
          </a:p>
        </p:txBody>
      </p:sp>
      <p:pic>
        <p:nvPicPr>
          <p:cNvPr id="6" name="Picture 4" descr="Etkili Bir Toplantı İçin 4 Temel Kuralı Öğrenin | Elemanuzmani.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852936"/>
            <a:ext cx="4608512" cy="307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311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2" presetClass="entr" presetSubtype="4" fill="hold" nodeType="afterEffect">
                                  <p:stCondLst>
                                    <p:cond delay="50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DİJİTAL OFİS UYGULAMALARI DERSİ </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20</a:t>
            </a:fld>
            <a:endParaRPr lang="tr-TR"/>
          </a:p>
        </p:txBody>
      </p:sp>
      <p:sp>
        <p:nvSpPr>
          <p:cNvPr id="6" name="Metin kutusu 5"/>
          <p:cNvSpPr txBox="1"/>
          <p:nvPr/>
        </p:nvSpPr>
        <p:spPr>
          <a:xfrm>
            <a:off x="499293" y="3717032"/>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elektronik posta, arama motorları, internet reklamları ve çevrimiçi dokümanları güvenli ve etik kurallara uygun kullanma ile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8" name="Resim 7">
            <a:extLst>
              <a:ext uri="{FF2B5EF4-FFF2-40B4-BE49-F238E27FC236}">
                <a16:creationId xmlns:a16="http://schemas.microsoft.com/office/drawing/2014/main" id="{10FFB035-797B-4236-A93C-B2094A52D198}"/>
              </a:ext>
            </a:extLst>
          </p:cNvPr>
          <p:cNvPicPr>
            <a:picLocks noChangeAspect="1"/>
          </p:cNvPicPr>
          <p:nvPr/>
        </p:nvPicPr>
        <p:blipFill>
          <a:blip r:embed="rId2"/>
          <a:stretch>
            <a:fillRect/>
          </a:stretch>
        </p:blipFill>
        <p:spPr>
          <a:xfrm>
            <a:off x="5004048" y="2204864"/>
            <a:ext cx="3848920" cy="1876348"/>
          </a:xfrm>
          <a:prstGeom prst="rect">
            <a:avLst/>
          </a:prstGeom>
        </p:spPr>
      </p:pic>
    </p:spTree>
    <p:extLst>
      <p:ext uri="{BB962C8B-B14F-4D97-AF65-F5344CB8AC3E}">
        <p14:creationId xmlns:p14="http://schemas.microsoft.com/office/powerpoint/2010/main" val="2267380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MESLEKİ YABANCI DİL DERSİ</a:t>
            </a:r>
            <a:br>
              <a:rPr lang="tr-TR" sz="2800" dirty="0"/>
            </a:br>
            <a:r>
              <a:rPr lang="tr-TR" sz="2800" dirty="0"/>
              <a:t>Haftalık Ders Saati : 3</a:t>
            </a:r>
          </a:p>
        </p:txBody>
      </p:sp>
      <p:sp>
        <p:nvSpPr>
          <p:cNvPr id="3" name="Slayt Numarası Yer Tutucusu 2"/>
          <p:cNvSpPr>
            <a:spLocks noGrp="1"/>
          </p:cNvSpPr>
          <p:nvPr>
            <p:ph type="sldNum" sz="quarter" idx="12"/>
          </p:nvPr>
        </p:nvSpPr>
        <p:spPr/>
        <p:txBody>
          <a:bodyPr/>
          <a:lstStyle/>
          <a:p>
            <a:fld id="{28F76752-05AB-460F-80B2-60DA964EAB69}" type="slidenum">
              <a:rPr lang="tr-TR" smtClean="0"/>
              <a:t>21</a:t>
            </a:fld>
            <a:endParaRPr lang="tr-TR"/>
          </a:p>
        </p:txBody>
      </p:sp>
      <p:sp>
        <p:nvSpPr>
          <p:cNvPr id="6" name="Metin kutusu 5"/>
          <p:cNvSpPr txBox="1"/>
          <p:nvPr/>
        </p:nvSpPr>
        <p:spPr>
          <a:xfrm>
            <a:off x="499294" y="3356992"/>
            <a:ext cx="4360737"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mesleki yabancı dilde alanla ilgili bilgi ve becerileri kazanmanız amaçlanmaktadır.</a:t>
            </a:r>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11. SINIF MESLEK DERSLERİ VE KAZANIMLARI</a:t>
            </a:r>
          </a:p>
        </p:txBody>
      </p:sp>
      <p:pic>
        <p:nvPicPr>
          <p:cNvPr id="16386" name="Picture 2" descr="Mesleki Yabancı Dil 2017 | İngilizce Kulüb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492896"/>
            <a:ext cx="3195860"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793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a:solidFill>
                  <a:srgbClr val="FFFF00"/>
                </a:solidFill>
                <a:latin typeface="Times New Roman" panose="02020603050405020304" pitchFamily="18" charset="0"/>
                <a:cs typeface="Times New Roman" panose="02020603050405020304" pitchFamily="18" charset="0"/>
              </a:rPr>
              <a:t>BÜRO YÖNETİMİ ALANI VE YÖNETİCİ ASİSTANLIĞI BÖLÜMÜ</a:t>
            </a:r>
          </a:p>
        </p:txBody>
      </p:sp>
      <p:sp>
        <p:nvSpPr>
          <p:cNvPr id="3" name="Alt Başlık 2"/>
          <p:cNvSpPr>
            <a:spLocks noGrp="1"/>
          </p:cNvSpPr>
          <p:nvPr>
            <p:ph type="subTitle" idx="1"/>
          </p:nvPr>
        </p:nvSpPr>
        <p:spPr/>
        <p:txBody>
          <a:bodyPr>
            <a:normAutofit/>
          </a:bodyPr>
          <a:lstStyle/>
          <a:p>
            <a:r>
              <a:rPr lang="tr-TR" sz="4000" dirty="0">
                <a:solidFill>
                  <a:schemeClr val="tx1">
                    <a:lumMod val="95000"/>
                    <a:lumOff val="5000"/>
                  </a:schemeClr>
                </a:solidFill>
                <a:latin typeface="Times New Roman" panose="02020603050405020304" pitchFamily="18" charset="0"/>
                <a:cs typeface="Times New Roman" panose="02020603050405020304" pitchFamily="18" charset="0"/>
              </a:rPr>
              <a:t>İŞ İMKANLARI</a:t>
            </a:r>
          </a:p>
        </p:txBody>
      </p:sp>
    </p:spTree>
    <p:extLst>
      <p:ext uri="{BB962C8B-B14F-4D97-AF65-F5344CB8AC3E}">
        <p14:creationId xmlns:p14="http://schemas.microsoft.com/office/powerpoint/2010/main" val="274609335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715200"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dirty="0"/>
              <a:t>Devlet Kurumlarına Memur olarak atanabilirsiniz.</a:t>
            </a:r>
          </a:p>
        </p:txBody>
      </p:sp>
      <p:pic>
        <p:nvPicPr>
          <p:cNvPr id="1028" name="Picture 4" descr="Memur annelere yarım gün çalışma izni yasallaştı mı? - Persone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852936"/>
            <a:ext cx="5695950" cy="344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06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003232"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tr-TR" sz="2800" dirty="0">
                <a:solidFill>
                  <a:srgbClr val="002060"/>
                </a:solidFill>
                <a:latin typeface="Times New Roman" panose="02020603050405020304" pitchFamily="18" charset="0"/>
                <a:cs typeface="Times New Roman" panose="02020603050405020304" pitchFamily="18" charset="0"/>
              </a:rPr>
              <a:t>İnsan Kaynakları ve Halkla İlişkiler departmanlarında çalışabilirsiniz.</a:t>
            </a:r>
          </a:p>
          <a:p>
            <a:endParaRPr lang="tr-TR" dirty="0"/>
          </a:p>
        </p:txBody>
      </p:sp>
      <p:pic>
        <p:nvPicPr>
          <p:cNvPr id="2050" name="Picture 2" descr="İnsan Kaynakları Nedir? Görevleri Nelerdir? | IIENSTIT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924944"/>
            <a:ext cx="7020272" cy="350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39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219256"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6">
                    <a:lumMod val="75000"/>
                  </a:schemeClr>
                </a:solidFill>
                <a:latin typeface="Times New Roman" panose="02020603050405020304" pitchFamily="18" charset="0"/>
                <a:cs typeface="Times New Roman" panose="02020603050405020304" pitchFamily="18" charset="0"/>
              </a:rPr>
              <a:t>Çağrı Merkezi Elemanı olarak çalışabilirsiniz.</a:t>
            </a:r>
          </a:p>
        </p:txBody>
      </p:sp>
      <p:pic>
        <p:nvPicPr>
          <p:cNvPr id="3074" name="Picture 2" descr="En az ilköğretim mezunu İŞKUR çağrı merkezi müşteri temsilcis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348880"/>
            <a:ext cx="62103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932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859216"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3">
                    <a:lumMod val="50000"/>
                  </a:schemeClr>
                </a:solidFill>
                <a:latin typeface="Times New Roman" panose="02020603050405020304" pitchFamily="18" charset="0"/>
                <a:cs typeface="Times New Roman" panose="02020603050405020304" pitchFamily="18" charset="0"/>
              </a:rPr>
              <a:t>Hastanelerde Tıbbi Sekreter olarak çalışabilirsiniz.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4100" name="Picture 4" descr="Tıbbi Sekreter Maaşları 2020 Ne Kadar? - Tercihiniya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16408"/>
            <a:ext cx="5832648" cy="356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39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8003232"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4">
                    <a:lumMod val="50000"/>
                  </a:schemeClr>
                </a:solidFill>
                <a:latin typeface="Times New Roman" panose="02020603050405020304" pitchFamily="18" charset="0"/>
                <a:cs typeface="Times New Roman" panose="02020603050405020304" pitchFamily="18" charset="0"/>
              </a:rPr>
              <a:t>Avukatlık bürolarında Hukuk Sekreteri olarak çalışabilirsiniz.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5122" name="Picture 2" descr="Hukuk Sekreteri Kimdir? – Yönetici Asistanlarından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068960"/>
            <a:ext cx="4286250"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659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931224"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a:spcBef>
                <a:spcPct val="0"/>
              </a:spcBef>
              <a:buFont typeface="Wingdings" panose="05000000000000000000" pitchFamily="2" charset="2"/>
              <a:buChar char="Ø"/>
            </a:pPr>
            <a:r>
              <a:rPr lang="tr-TR" altLang="tr-TR" sz="2800" dirty="0">
                <a:solidFill>
                  <a:schemeClr val="accent3">
                    <a:lumMod val="75000"/>
                  </a:schemeClr>
                </a:solidFill>
                <a:latin typeface="Times New Roman" panose="02020603050405020304" pitchFamily="18" charset="0"/>
                <a:cs typeface="Times New Roman" panose="02020603050405020304" pitchFamily="18" charset="0"/>
              </a:rPr>
              <a:t>Adalet Saraylarında Zabıt Katibi olabilirsiniz.</a:t>
            </a:r>
          </a:p>
          <a:p>
            <a:pPr>
              <a:spcBef>
                <a:spcPct val="0"/>
              </a:spcBef>
              <a:buNone/>
            </a:pPr>
            <a:endParaRPr lang="tr-TR" altLang="tr-TR" sz="2800"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148" name="Picture 4" descr="Mahkemelere zabıt katibi dayanmadı - Evrensel.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420888"/>
            <a:ext cx="5192688" cy="3461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828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20040"/>
            <a:ext cx="7931224" cy="1143000"/>
          </a:xfrm>
        </p:spPr>
        <p:txBody>
          <a:bodyPr>
            <a:normAutofit fontScale="90000"/>
          </a:bodyPr>
          <a:lstStyle/>
          <a:p>
            <a:r>
              <a:rPr lang="tr-TR" dirty="0"/>
              <a:t>BÜRO Yönetimi bölümü okursanız;</a:t>
            </a:r>
          </a:p>
        </p:txBody>
      </p:sp>
      <p:sp>
        <p:nvSpPr>
          <p:cNvPr id="3" name="İçerik Yer Tutucusu 2"/>
          <p:cNvSpPr>
            <a:spLocks noGrp="1"/>
          </p:cNvSpPr>
          <p:nvPr>
            <p:ph idx="1"/>
          </p:nvPr>
        </p:nvSpPr>
        <p:spPr/>
        <p:txBody>
          <a:bodyPr/>
          <a:lstStyle/>
          <a:p>
            <a:pPr marL="0" indent="0">
              <a:spcBef>
                <a:spcPct val="0"/>
              </a:spcBef>
              <a:buNone/>
            </a:pPr>
            <a:r>
              <a:rPr lang="tr-TR" altLang="tr-TR" sz="2400" dirty="0">
                <a:latin typeface="Times New Roman" panose="02020603050405020304" pitchFamily="18" charset="0"/>
                <a:cs typeface="Times New Roman" panose="02020603050405020304" pitchFamily="18" charset="0"/>
              </a:rPr>
              <a:t>Ayrıca</a:t>
            </a:r>
          </a:p>
          <a:p>
            <a:pPr marL="0" indent="0">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Çeşitli İşletmeler ve idarelerinde,</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Hekimlik Bürolarında,</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Mühendislik Bürolarında,</a:t>
            </a:r>
          </a:p>
          <a:p>
            <a:pPr>
              <a:spcBef>
                <a:spcPct val="0"/>
              </a:spcBef>
              <a:buNone/>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Mimarlık Bürolarında</a:t>
            </a:r>
          </a:p>
          <a:p>
            <a:pPr>
              <a:spcBef>
                <a:spcPct val="0"/>
              </a:spcBef>
              <a:buFont typeface="Wingdings" panose="05000000000000000000" pitchFamily="2" charset="2"/>
              <a:buChar char="Ø"/>
            </a:pPr>
            <a:endParaRPr lang="tr-TR" altLang="tr-TR" sz="2400" dirty="0">
              <a:latin typeface="Times New Roman" panose="02020603050405020304" pitchFamily="18" charset="0"/>
              <a:cs typeface="Times New Roman" panose="02020603050405020304" pitchFamily="18" charset="0"/>
            </a:endParaRPr>
          </a:p>
          <a:p>
            <a:pPr>
              <a:spcBef>
                <a:spcPct val="0"/>
              </a:spcBef>
              <a:buFont typeface="Wingdings" panose="05000000000000000000" pitchFamily="2" charset="2"/>
              <a:buChar char="Ø"/>
            </a:pPr>
            <a:r>
              <a:rPr lang="tr-TR" altLang="tr-TR" sz="2400" dirty="0">
                <a:latin typeface="Times New Roman" panose="02020603050405020304" pitchFamily="18" charset="0"/>
                <a:cs typeface="Times New Roman" panose="02020603050405020304" pitchFamily="18" charset="0"/>
              </a:rPr>
              <a:t>Hatta tüm iş kollarında iş bulabilme imkanına sahipsiniz.</a:t>
            </a:r>
          </a:p>
        </p:txBody>
      </p:sp>
    </p:spTree>
    <p:extLst>
      <p:ext uri="{BB962C8B-B14F-4D97-AF65-F5344CB8AC3E}">
        <p14:creationId xmlns:p14="http://schemas.microsoft.com/office/powerpoint/2010/main" val="542269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199" y="320040"/>
            <a:ext cx="8435281" cy="1143000"/>
          </a:xfrm>
        </p:spPr>
        <p:txBody>
          <a:bodyPr>
            <a:noAutofit/>
          </a:bodyPr>
          <a:lstStyle/>
          <a:p>
            <a:r>
              <a:rPr lang="tr-TR" sz="4800" b="1" dirty="0">
                <a:solidFill>
                  <a:srgbClr val="FF0000"/>
                </a:solidFill>
                <a:effectLst>
                  <a:glow rad="228600">
                    <a:schemeClr val="accent6">
                      <a:satMod val="175000"/>
                      <a:alpha val="40000"/>
                    </a:schemeClr>
                  </a:glow>
                </a:effectLst>
                <a:latin typeface="Arial Black" pitchFamily="34" charset="0"/>
              </a:rPr>
              <a:t>YÖNETİCİ ASİSTANI KİMDİR?</a:t>
            </a:r>
            <a:endParaRPr lang="tr-TR" sz="4800" dirty="0">
              <a:effectLst>
                <a:glow rad="228600">
                  <a:schemeClr val="accent6">
                    <a:satMod val="175000"/>
                    <a:alpha val="40000"/>
                  </a:schemeClr>
                </a:glow>
              </a:effectLst>
            </a:endParaRPr>
          </a:p>
        </p:txBody>
      </p:sp>
      <p:sp>
        <p:nvSpPr>
          <p:cNvPr id="2" name="İçerik Yer Tutucusu 1"/>
          <p:cNvSpPr>
            <a:spLocks noGrp="1"/>
          </p:cNvSpPr>
          <p:nvPr>
            <p:ph idx="1"/>
          </p:nvPr>
        </p:nvSpPr>
        <p:spPr>
          <a:xfrm>
            <a:off x="0" y="4437112"/>
            <a:ext cx="8676455" cy="2160239"/>
          </a:xfrm>
        </p:spPr>
        <p:txBody>
          <a:bodyPr>
            <a:normAutofit fontScale="92500" lnSpcReduction="20000"/>
          </a:bodyPr>
          <a:lstStyle/>
          <a:p>
            <a:r>
              <a:rPr lang="tr-TR" b="1" dirty="0">
                <a:solidFill>
                  <a:srgbClr val="002060"/>
                </a:solidFill>
              </a:rPr>
              <a:t>Yönetici asistanı; yönetim bürolarını idare eden, yöneticinin iletişim enformasyonunu ve zamanını organize ederek daha verimli çalışmasını sağlayan, büro makinelerini kullanarak büro yönetimini uygulayan, belge ve sunum hazırlayan, dosyalama işlemlerini yürüten, toplantı ve seyahat organizasyonları yapan nitelikli kişilerdir.</a:t>
            </a:r>
            <a:endParaRPr lang="tr-TR" dirty="0"/>
          </a:p>
        </p:txBody>
      </p:sp>
      <p:pic>
        <p:nvPicPr>
          <p:cNvPr id="5" name="Picture 3" descr="C:\Users\Win10\Pictures\bu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3795514" cy="24860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Win10\Pictures\istihdam_gorsel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72816"/>
            <a:ext cx="3318777" cy="2523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635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a:extLst>
              <a:ext uri="{FF2B5EF4-FFF2-40B4-BE49-F238E27FC236}">
                <a16:creationId xmlns:a16="http://schemas.microsoft.com/office/drawing/2014/main" id="{E3DC58A0-BDB7-416C-AB04-5A25F7C967FA}"/>
              </a:ext>
            </a:extLst>
          </p:cNvPr>
          <p:cNvSpPr>
            <a:spLocks noGrp="1"/>
          </p:cNvSpPr>
          <p:nvPr>
            <p:ph type="ftr" sz="quarter" idx="11"/>
          </p:nvPr>
        </p:nvSpPr>
        <p:spPr>
          <a:xfrm>
            <a:off x="1187624" y="0"/>
            <a:ext cx="6840760" cy="404663"/>
          </a:xfrm>
        </p:spPr>
        <p:txBody>
          <a:bodyPr/>
          <a:lstStyle/>
          <a:p>
            <a:pPr algn="ctr">
              <a:defRPr/>
            </a:pPr>
            <a:r>
              <a:rPr lang="tr-TR" sz="2800" cap="all" dirty="0">
                <a:solidFill>
                  <a:srgbClr val="FF0000"/>
                </a:solidFill>
                <a:effectLst>
                  <a:reflection blurRad="12700" stA="48000" endA="300" endPos="55000" dir="5400000" sy="-90000" algn="bl" rotWithShape="0"/>
                </a:effectLst>
                <a:latin typeface="+mj-lt"/>
                <a:ea typeface="+mj-ea"/>
                <a:cs typeface="+mj-cs"/>
              </a:rPr>
              <a:t>BÜRO YÖNETİMİ ALANI </a:t>
            </a:r>
          </a:p>
        </p:txBody>
      </p:sp>
      <p:sp>
        <p:nvSpPr>
          <p:cNvPr id="4" name="3 İçerik Yer Tutucusu">
            <a:extLst>
              <a:ext uri="{FF2B5EF4-FFF2-40B4-BE49-F238E27FC236}">
                <a16:creationId xmlns:a16="http://schemas.microsoft.com/office/drawing/2014/main" id="{37F580E4-B4D0-4268-8935-267DD6CF7F4F}"/>
              </a:ext>
            </a:extLst>
          </p:cNvPr>
          <p:cNvSpPr txBox="1">
            <a:spLocks/>
          </p:cNvSpPr>
          <p:nvPr/>
        </p:nvSpPr>
        <p:spPr>
          <a:xfrm>
            <a:off x="0" y="404813"/>
            <a:ext cx="9144000" cy="6453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fontAlgn="auto">
              <a:spcBef>
                <a:spcPct val="20000"/>
              </a:spcBef>
              <a:spcAft>
                <a:spcPts val="0"/>
              </a:spcAft>
              <a:buClr>
                <a:schemeClr val="accent1"/>
              </a:buClr>
              <a:buSzPct val="70000"/>
              <a:buFont typeface="Wingdings 2" pitchFamily="18" charset="2"/>
              <a:buNone/>
              <a:defRPr/>
            </a:pPr>
            <a:endParaRPr lang="tr-TR" sz="3200" dirty="0">
              <a:solidFill>
                <a:schemeClr val="tx2"/>
              </a:solidFill>
            </a:endParaRPr>
          </a:p>
          <a:p>
            <a:pPr marL="342900" indent="-342900" fontAlgn="auto">
              <a:spcBef>
                <a:spcPct val="20000"/>
              </a:spcBef>
              <a:spcAft>
                <a:spcPts val="0"/>
              </a:spcAft>
              <a:buClr>
                <a:schemeClr val="accent1"/>
              </a:buClr>
              <a:buSzPct val="70000"/>
              <a:buFont typeface="Wingdings 2" pitchFamily="18" charset="2"/>
              <a:buNone/>
              <a:defRPr/>
            </a:pPr>
            <a:r>
              <a:rPr lang="tr-TR" sz="3200" dirty="0">
                <a:solidFill>
                  <a:schemeClr val="tx2"/>
                </a:solidFill>
              </a:rPr>
              <a:t>    </a:t>
            </a:r>
            <a:endParaRPr lang="tr-TR" sz="3200" dirty="0">
              <a:solidFill>
                <a:schemeClr val="tx1"/>
              </a:solidFill>
            </a:endParaRPr>
          </a:p>
        </p:txBody>
      </p:sp>
      <p:cxnSp>
        <p:nvCxnSpPr>
          <p:cNvPr id="6" name="5 Düz Ok Bağlayıcısı">
            <a:extLst>
              <a:ext uri="{FF2B5EF4-FFF2-40B4-BE49-F238E27FC236}">
                <a16:creationId xmlns:a16="http://schemas.microsoft.com/office/drawing/2014/main" id="{072F0CFD-664B-49B8-BFA5-36D1B852A02F}"/>
              </a:ext>
            </a:extLst>
          </p:cNvPr>
          <p:cNvCxnSpPr/>
          <p:nvPr/>
        </p:nvCxnSpPr>
        <p:spPr>
          <a:xfrm flipH="1">
            <a:off x="2843213" y="765175"/>
            <a:ext cx="1584325" cy="1079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13 Düz Ok Bağlayıcısı">
            <a:extLst>
              <a:ext uri="{FF2B5EF4-FFF2-40B4-BE49-F238E27FC236}">
                <a16:creationId xmlns:a16="http://schemas.microsoft.com/office/drawing/2014/main" id="{D8E4AD16-296B-46B7-93F5-D92471FC3ECB}"/>
              </a:ext>
            </a:extLst>
          </p:cNvPr>
          <p:cNvCxnSpPr/>
          <p:nvPr/>
        </p:nvCxnSpPr>
        <p:spPr>
          <a:xfrm>
            <a:off x="4427538" y="765175"/>
            <a:ext cx="1512887" cy="10795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390" name="15 Metin kutusu">
            <a:extLst>
              <a:ext uri="{FF2B5EF4-FFF2-40B4-BE49-F238E27FC236}">
                <a16:creationId xmlns:a16="http://schemas.microsoft.com/office/drawing/2014/main" id="{D6038B31-F8B8-43A9-8EFE-A192989CC9A0}"/>
              </a:ext>
            </a:extLst>
          </p:cNvPr>
          <p:cNvSpPr txBox="1">
            <a:spLocks noChangeArrowheads="1"/>
          </p:cNvSpPr>
          <p:nvPr/>
        </p:nvSpPr>
        <p:spPr bwMode="auto">
          <a:xfrm>
            <a:off x="755650" y="2060575"/>
            <a:ext cx="360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en-US" b="1">
                <a:solidFill>
                  <a:srgbClr val="FF0000"/>
                </a:solidFill>
              </a:rPr>
              <a:t>LİSANS PROGRAMLARI( 4 YIL)</a:t>
            </a:r>
          </a:p>
        </p:txBody>
      </p:sp>
      <p:sp>
        <p:nvSpPr>
          <p:cNvPr id="16391" name="16 Metin kutusu">
            <a:extLst>
              <a:ext uri="{FF2B5EF4-FFF2-40B4-BE49-F238E27FC236}">
                <a16:creationId xmlns:a16="http://schemas.microsoft.com/office/drawing/2014/main" id="{0B9D85CA-37BB-4C7F-AF8E-9E7575BE30F1}"/>
              </a:ext>
            </a:extLst>
          </p:cNvPr>
          <p:cNvSpPr txBox="1">
            <a:spLocks noChangeArrowheads="1"/>
          </p:cNvSpPr>
          <p:nvPr/>
        </p:nvSpPr>
        <p:spPr bwMode="auto">
          <a:xfrm>
            <a:off x="4716463" y="2060575"/>
            <a:ext cx="4103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tr-TR" altLang="en-US" b="1">
                <a:solidFill>
                  <a:srgbClr val="FF0000"/>
                </a:solidFill>
              </a:rPr>
              <a:t>ÖN LİSANS PROGRAMLARI( 2 YIL)</a:t>
            </a:r>
          </a:p>
        </p:txBody>
      </p:sp>
      <p:sp>
        <p:nvSpPr>
          <p:cNvPr id="16392" name="17 Metin kutusu">
            <a:extLst>
              <a:ext uri="{FF2B5EF4-FFF2-40B4-BE49-F238E27FC236}">
                <a16:creationId xmlns:a16="http://schemas.microsoft.com/office/drawing/2014/main" id="{9796BEBC-F5C9-41D6-A8B9-AD24CBF2322F}"/>
              </a:ext>
            </a:extLst>
          </p:cNvPr>
          <p:cNvSpPr txBox="1">
            <a:spLocks noChangeArrowheads="1"/>
          </p:cNvSpPr>
          <p:nvPr/>
        </p:nvSpPr>
        <p:spPr bwMode="auto">
          <a:xfrm>
            <a:off x="827088" y="2636838"/>
            <a:ext cx="4249737"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000" dirty="0"/>
              <a:t>Sağlık Yönetimi</a:t>
            </a:r>
          </a:p>
          <a:p>
            <a:pPr eaLnBrk="1" hangingPunct="1">
              <a:buFont typeface="Arial" panose="020B0604020202020204" pitchFamily="34" charset="0"/>
              <a:buChar char="•"/>
            </a:pPr>
            <a:r>
              <a:rPr lang="tr-TR" altLang="en-US" sz="2000" dirty="0"/>
              <a:t>İnsan Kaynakları</a:t>
            </a:r>
          </a:p>
          <a:p>
            <a:pPr eaLnBrk="1" hangingPunct="1"/>
            <a:endParaRPr lang="tr-TR" altLang="en-US" dirty="0"/>
          </a:p>
        </p:txBody>
      </p:sp>
      <p:sp>
        <p:nvSpPr>
          <p:cNvPr id="16393" name="18 Metin kutusu">
            <a:extLst>
              <a:ext uri="{FF2B5EF4-FFF2-40B4-BE49-F238E27FC236}">
                <a16:creationId xmlns:a16="http://schemas.microsoft.com/office/drawing/2014/main" id="{E4175B64-73F4-46BF-B0D8-FD85208A5E1B}"/>
              </a:ext>
            </a:extLst>
          </p:cNvPr>
          <p:cNvSpPr txBox="1">
            <a:spLocks noChangeArrowheads="1"/>
          </p:cNvSpPr>
          <p:nvPr/>
        </p:nvSpPr>
        <p:spPr bwMode="auto">
          <a:xfrm>
            <a:off x="4356100" y="2517775"/>
            <a:ext cx="453707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tr-TR" altLang="en-US" sz="2000" dirty="0"/>
              <a:t> Büro Yönetimi ve Yönetici Asistanlığı</a:t>
            </a:r>
          </a:p>
          <a:p>
            <a:pPr eaLnBrk="1" hangingPunct="1">
              <a:buFont typeface="Arial" panose="020B0604020202020204" pitchFamily="34" charset="0"/>
              <a:buChar char="•"/>
            </a:pPr>
            <a:r>
              <a:rPr lang="tr-TR" altLang="en-US" sz="2000" dirty="0">
                <a:solidFill>
                  <a:schemeClr val="bg1"/>
                </a:solidFill>
              </a:rPr>
              <a:t>İnsan Kaynakları Yönetimi</a:t>
            </a:r>
          </a:p>
          <a:p>
            <a:pPr eaLnBrk="1" hangingPunct="1">
              <a:buFont typeface="Arial" panose="020B0604020202020204" pitchFamily="34" charset="0"/>
              <a:buChar char="•"/>
            </a:pPr>
            <a:r>
              <a:rPr lang="tr-TR" altLang="en-US" sz="2000" dirty="0"/>
              <a:t>İşletme Yönetimi</a:t>
            </a:r>
          </a:p>
          <a:p>
            <a:pPr eaLnBrk="1" hangingPunct="1">
              <a:buFont typeface="Arial" panose="020B0604020202020204" pitchFamily="34" charset="0"/>
              <a:buChar char="•"/>
            </a:pPr>
            <a:r>
              <a:rPr lang="tr-TR" altLang="en-US" sz="2000" dirty="0">
                <a:solidFill>
                  <a:schemeClr val="bg1"/>
                </a:solidFill>
              </a:rPr>
              <a:t>Ağız Ve Diş Sağlığı</a:t>
            </a:r>
          </a:p>
          <a:p>
            <a:pPr eaLnBrk="1" hangingPunct="1">
              <a:buFont typeface="Arial" panose="020B0604020202020204" pitchFamily="34" charset="0"/>
              <a:buChar char="•"/>
            </a:pPr>
            <a:r>
              <a:rPr lang="tr-TR" altLang="en-US" sz="2000" dirty="0"/>
              <a:t>Emlak Ve Emlak Yönetimi</a:t>
            </a:r>
          </a:p>
          <a:p>
            <a:pPr eaLnBrk="1" hangingPunct="1">
              <a:buFont typeface="Arial" panose="020B0604020202020204" pitchFamily="34" charset="0"/>
              <a:buChar char="•"/>
            </a:pPr>
            <a:r>
              <a:rPr lang="tr-TR" altLang="en-US" sz="2000" dirty="0">
                <a:solidFill>
                  <a:schemeClr val="bg1"/>
                </a:solidFill>
              </a:rPr>
              <a:t>Sağlık Kurumları İşletmeciliği</a:t>
            </a:r>
          </a:p>
          <a:p>
            <a:pPr eaLnBrk="1" hangingPunct="1">
              <a:buFont typeface="Arial" panose="020B0604020202020204" pitchFamily="34" charset="0"/>
              <a:buChar char="•"/>
            </a:pPr>
            <a:r>
              <a:rPr lang="tr-TR" altLang="en-US" sz="2000" dirty="0"/>
              <a:t>Tıbbı Dokümantasyon Ve Sekreterlik</a:t>
            </a:r>
          </a:p>
          <a:p>
            <a:pPr eaLnBrk="1" hangingPunct="1">
              <a:buFont typeface="Arial" panose="020B0604020202020204" pitchFamily="34" charset="0"/>
              <a:buChar char="•"/>
            </a:pPr>
            <a:r>
              <a:rPr lang="tr-TR" altLang="en-US" sz="2000" dirty="0">
                <a:solidFill>
                  <a:schemeClr val="bg1"/>
                </a:solidFill>
              </a:rPr>
              <a:t>Tıbbı Tanıtım Ve Pazarlama</a:t>
            </a:r>
          </a:p>
          <a:p>
            <a:pPr eaLnBrk="1" hangingPunct="1">
              <a:buFont typeface="Arial" panose="020B0604020202020204" pitchFamily="34" charset="0"/>
              <a:buChar char="•"/>
            </a:pPr>
            <a:r>
              <a:rPr lang="tr-TR" altLang="en-US" sz="2000" dirty="0"/>
              <a:t>Hukuk Büro Yönetimi ve Sekreterliği</a:t>
            </a:r>
          </a:p>
          <a:p>
            <a:pPr eaLnBrk="1" hangingPunct="1">
              <a:buFont typeface="Arial" panose="020B0604020202020204" pitchFamily="34" charset="0"/>
              <a:buChar char="•"/>
            </a:pPr>
            <a:r>
              <a:rPr lang="tr-TR" altLang="en-US" sz="2000" dirty="0">
                <a:solidFill>
                  <a:schemeClr val="bg1"/>
                </a:solidFill>
              </a:rPr>
              <a:t>Kooperatifçilik</a:t>
            </a:r>
          </a:p>
          <a:p>
            <a:pPr eaLnBrk="1" hangingPunct="1">
              <a:buFont typeface="Arial" panose="020B0604020202020204" pitchFamily="34" charset="0"/>
              <a:buChar char="•"/>
            </a:pPr>
            <a:r>
              <a:rPr lang="tr-TR" altLang="en-US" sz="2000" dirty="0"/>
              <a:t>Çağrı Merkezi Hizmetleri</a:t>
            </a:r>
          </a:p>
          <a:p>
            <a:pPr eaLnBrk="1" hangingPunct="1">
              <a:buFont typeface="Arial" panose="020B0604020202020204" pitchFamily="34" charset="0"/>
              <a:buChar char="•"/>
            </a:pPr>
            <a:r>
              <a:rPr lang="tr-TR" altLang="en-US" dirty="0">
                <a:solidFill>
                  <a:schemeClr val="bg1"/>
                </a:solidFill>
              </a:rPr>
              <a:t>Nüfus ve Vatandaşlık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a:extLst>
              <a:ext uri="{FF2B5EF4-FFF2-40B4-BE49-F238E27FC236}">
                <a16:creationId xmlns:a16="http://schemas.microsoft.com/office/drawing/2014/main" id="{D494340D-0445-446F-BBF6-2E8D751C28F2}"/>
              </a:ext>
            </a:extLst>
          </p:cNvPr>
          <p:cNvSpPr>
            <a:spLocks noGrp="1"/>
          </p:cNvSpPr>
          <p:nvPr>
            <p:ph type="ftr" sz="quarter" idx="11"/>
          </p:nvPr>
        </p:nvSpPr>
        <p:spPr>
          <a:xfrm>
            <a:off x="1187624" y="0"/>
            <a:ext cx="6840760" cy="404663"/>
          </a:xfrm>
        </p:spPr>
        <p:txBody>
          <a:bodyPr/>
          <a:lstStyle/>
          <a:p>
            <a:pPr algn="ctr">
              <a:defRPr/>
            </a:pPr>
            <a:r>
              <a:rPr lang="tr-TR" sz="2800" cap="all" dirty="0">
                <a:solidFill>
                  <a:srgbClr val="FF0000"/>
                </a:solidFill>
                <a:effectLst>
                  <a:reflection blurRad="12700" stA="48000" endA="300" endPos="55000" dir="5400000" sy="-90000" algn="bl" rotWithShape="0"/>
                </a:effectLst>
                <a:latin typeface="+mj-lt"/>
                <a:ea typeface="+mj-ea"/>
                <a:cs typeface="+mj-cs"/>
              </a:rPr>
              <a:t>DGS İLE GİRİLEBİLECEK BÖLÜMLER </a:t>
            </a:r>
          </a:p>
        </p:txBody>
      </p:sp>
      <p:sp>
        <p:nvSpPr>
          <p:cNvPr id="4" name="3 İçerik Yer Tutucusu">
            <a:extLst>
              <a:ext uri="{FF2B5EF4-FFF2-40B4-BE49-F238E27FC236}">
                <a16:creationId xmlns:a16="http://schemas.microsoft.com/office/drawing/2014/main" id="{2726F4B5-55C4-4292-BCC6-4C9365A68CD7}"/>
              </a:ext>
            </a:extLst>
          </p:cNvPr>
          <p:cNvSpPr txBox="1">
            <a:spLocks/>
          </p:cNvSpPr>
          <p:nvPr/>
        </p:nvSpPr>
        <p:spPr>
          <a:xfrm>
            <a:off x="0" y="404813"/>
            <a:ext cx="9144000" cy="6453187"/>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42900" indent="-342900" fontAlgn="auto">
              <a:spcBef>
                <a:spcPct val="20000"/>
              </a:spcBef>
              <a:spcAft>
                <a:spcPts val="0"/>
              </a:spcAft>
              <a:buClr>
                <a:schemeClr val="accent1"/>
              </a:buClr>
              <a:buSzPct val="70000"/>
              <a:buFont typeface="Wingdings 2" pitchFamily="18" charset="2"/>
              <a:buNone/>
              <a:defRPr/>
            </a:pPr>
            <a:endParaRPr lang="tr-TR" sz="3200" dirty="0">
              <a:solidFill>
                <a:schemeClr val="tx2"/>
              </a:solidFill>
            </a:endParaRPr>
          </a:p>
          <a:p>
            <a:pPr marL="342900" indent="-342900" fontAlgn="auto">
              <a:spcBef>
                <a:spcPct val="20000"/>
              </a:spcBef>
              <a:spcAft>
                <a:spcPts val="0"/>
              </a:spcAft>
              <a:buClr>
                <a:schemeClr val="accent1"/>
              </a:buClr>
              <a:buSzPct val="70000"/>
              <a:buFont typeface="Wingdings 2" pitchFamily="18" charset="2"/>
              <a:buNone/>
              <a:defRPr/>
            </a:pPr>
            <a:r>
              <a:rPr lang="tr-TR" sz="3200" dirty="0">
                <a:solidFill>
                  <a:schemeClr val="tx2"/>
                </a:solidFill>
              </a:rPr>
              <a:t>    </a:t>
            </a:r>
            <a:endParaRPr lang="tr-TR" sz="3200" dirty="0">
              <a:solidFill>
                <a:schemeClr val="tx1"/>
              </a:solidFill>
            </a:endParaRPr>
          </a:p>
        </p:txBody>
      </p:sp>
      <p:sp>
        <p:nvSpPr>
          <p:cNvPr id="10" name="2 İçerik Yer Tutucusu">
            <a:extLst>
              <a:ext uri="{FF2B5EF4-FFF2-40B4-BE49-F238E27FC236}">
                <a16:creationId xmlns:a16="http://schemas.microsoft.com/office/drawing/2014/main" id="{4842D268-50B7-427A-9B0B-D7705720DE9B}"/>
              </a:ext>
            </a:extLst>
          </p:cNvPr>
          <p:cNvSpPr txBox="1">
            <a:spLocks/>
          </p:cNvSpPr>
          <p:nvPr/>
        </p:nvSpPr>
        <p:spPr>
          <a:xfrm>
            <a:off x="457200" y="1844675"/>
            <a:ext cx="8686800" cy="4525963"/>
          </a:xfrm>
          <a:prstGeom prst="rect">
            <a:avLst/>
          </a:prstGeom>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 ve Reklamcılık </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Halkla İlişkiler ve Tanıtım      </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İşletme Bilgi Yönetimi</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Reklamcılık ve Halkla İlişkiler</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Sağlık Kurumları İşletmeciliği</a:t>
            </a:r>
          </a:p>
          <a:p>
            <a:pPr eaLnBrk="1" hangingPunct="1">
              <a:spcBef>
                <a:spcPct val="20000"/>
              </a:spcBef>
              <a:buClr>
                <a:schemeClr val="accent1"/>
              </a:buClr>
              <a:buSzPct val="70000"/>
              <a:buFont typeface="Arial" panose="020B0604020202020204" pitchFamily="34" charset="0"/>
              <a:buChar char="•"/>
            </a:pPr>
            <a:r>
              <a:rPr lang="tr-TR" altLang="en-US" sz="3200">
                <a:solidFill>
                  <a:schemeClr val="tx2"/>
                </a:solidFill>
              </a:rPr>
              <a:t>Yönetim Bilişim Sistemleri</a:t>
            </a:r>
          </a:p>
          <a:p>
            <a:pPr eaLnBrk="1" hangingPunct="1">
              <a:spcBef>
                <a:spcPct val="20000"/>
              </a:spcBef>
              <a:buClr>
                <a:schemeClr val="accent1"/>
              </a:buClr>
              <a:buSzPct val="70000"/>
              <a:buFont typeface="Wingdings 2" panose="05020102010507070707" pitchFamily="18" charset="2"/>
              <a:buNone/>
            </a:pPr>
            <a:endParaRPr lang="tr-TR" altLang="en-US" sz="3200">
              <a:solidFill>
                <a:schemeClr val="tx2"/>
              </a:solidFill>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196752"/>
            <a:ext cx="7776864" cy="5632311"/>
          </a:xfrm>
          <a:prstGeom prst="rect">
            <a:avLst/>
          </a:prstGeom>
        </p:spPr>
        <p:txBody>
          <a:bodyPr wrap="square">
            <a:spAutoFit/>
          </a:bodyPr>
          <a:lstStyle/>
          <a:p>
            <a:pPr algn="ctr">
              <a:defRPr/>
            </a:pPr>
            <a:r>
              <a:rPr lang="tr-TR" sz="3600" b="1" dirty="0">
                <a:effectLst>
                  <a:outerShdw blurRad="38100" dist="38100" dir="2700000" algn="tl">
                    <a:srgbClr val="000000">
                      <a:alpha val="43137"/>
                    </a:srgbClr>
                  </a:outerShdw>
                </a:effectLst>
                <a:latin typeface="Calibri" panose="020F0502020204030204" pitchFamily="34" charset="0"/>
              </a:rPr>
              <a:t>BAŞKALARININ İSTEKLERİNE GÖRE DEĞİL,</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KENDİ</a:t>
            </a:r>
            <a:r>
              <a:rPr lang="tr-TR" sz="3600" b="1" dirty="0">
                <a:effectLst>
                  <a:outerShdw blurRad="38100" dist="38100" dir="2700000" algn="tl">
                    <a:srgbClr val="000000">
                      <a:alpha val="43137"/>
                    </a:srgbClr>
                  </a:outerShdw>
                </a:effectLst>
                <a:latin typeface="Calibri" panose="020F0502020204030204" pitchFamily="34" charset="0"/>
              </a:rPr>
              <a:t> İSTEĞİNİZE GÖRE, </a:t>
            </a:r>
          </a:p>
          <a:p>
            <a:pPr algn="ctr">
              <a:defRPr/>
            </a:pPr>
            <a:r>
              <a:rPr lang="tr-TR" sz="3600" b="1" dirty="0">
                <a:effectLst>
                  <a:outerShdw blurRad="38100" dist="38100" dir="2700000" algn="tl">
                    <a:srgbClr val="000000">
                      <a:alpha val="43137"/>
                    </a:srgbClr>
                  </a:outerShdw>
                </a:effectLst>
                <a:latin typeface="Calibri" panose="020F0502020204030204" pitchFamily="34" charset="0"/>
              </a:rPr>
              <a:t>ALAN TERCİHİ YAPINIZ.</a:t>
            </a:r>
          </a:p>
          <a:p>
            <a:pPr algn="ctr">
              <a:defRPr/>
            </a:pPr>
            <a:endParaRPr lang="tr-TR" sz="3600" b="1" dirty="0">
              <a:effectLst>
                <a:outerShdw blurRad="38100" dist="38100" dir="2700000" algn="tl">
                  <a:srgbClr val="000000">
                    <a:alpha val="43137"/>
                  </a:srgbClr>
                </a:outerShdw>
              </a:effectLst>
              <a:latin typeface="Calibri" panose="020F0502020204030204" pitchFamily="34" charset="0"/>
            </a:endParaRP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MUTLU </a:t>
            </a:r>
            <a:r>
              <a:rPr lang="tr-TR" sz="3600" b="1" dirty="0">
                <a:effectLst>
                  <a:outerShdw blurRad="38100" dist="38100" dir="2700000" algn="tl">
                    <a:srgbClr val="000000">
                      <a:alpha val="43137"/>
                    </a:srgbClr>
                  </a:outerShdw>
                </a:effectLst>
                <a:latin typeface="Calibri" panose="020F0502020204030204" pitchFamily="34" charset="0"/>
              </a:rPr>
              <a:t>OLACAĞINIZ,</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BAŞARILI</a:t>
            </a:r>
            <a:r>
              <a:rPr lang="tr-TR" sz="3600" b="1" dirty="0">
                <a:effectLst>
                  <a:outerShdw blurRad="38100" dist="38100" dir="2700000" algn="tl">
                    <a:srgbClr val="000000">
                      <a:alpha val="43137"/>
                    </a:srgbClr>
                  </a:outerShdw>
                </a:effectLst>
                <a:latin typeface="Calibri" panose="020F0502020204030204" pitchFamily="34" charset="0"/>
              </a:rPr>
              <a:t> OLACAĞINIZ,</a:t>
            </a: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ÇALIŞTIĞINIZDA ZEVK </a:t>
            </a:r>
            <a:r>
              <a:rPr lang="tr-TR" sz="3600" b="1" dirty="0">
                <a:effectLst>
                  <a:outerShdw blurRad="38100" dist="38100" dir="2700000" algn="tl">
                    <a:srgbClr val="000000">
                      <a:alpha val="43137"/>
                    </a:srgbClr>
                  </a:outerShdw>
                </a:effectLst>
                <a:latin typeface="Calibri" panose="020F0502020204030204" pitchFamily="34" charset="0"/>
              </a:rPr>
              <a:t>ALACAĞINIZ,</a:t>
            </a:r>
          </a:p>
          <a:p>
            <a:pPr algn="ctr">
              <a:defRPr/>
            </a:pPr>
            <a:endParaRPr lang="tr-TR" sz="3600" b="1" dirty="0">
              <a:effectLst>
                <a:outerShdw blurRad="38100" dist="38100" dir="2700000" algn="tl">
                  <a:srgbClr val="000000">
                    <a:alpha val="43137"/>
                  </a:srgbClr>
                </a:outerShdw>
              </a:effectLst>
              <a:latin typeface="Calibri" panose="020F0502020204030204" pitchFamily="34" charset="0"/>
            </a:endParaRPr>
          </a:p>
          <a:p>
            <a:pPr algn="ctr">
              <a:defRPr/>
            </a:pPr>
            <a:r>
              <a:rPr lang="tr-TR" sz="3600" b="1" dirty="0">
                <a:solidFill>
                  <a:srgbClr val="C00000"/>
                </a:solidFill>
                <a:effectLst>
                  <a:outerShdw blurRad="38100" dist="38100" dir="2700000" algn="tl">
                    <a:srgbClr val="000000">
                      <a:alpha val="43137"/>
                    </a:srgbClr>
                  </a:outerShdw>
                </a:effectLst>
                <a:latin typeface="Calibri" panose="020F0502020204030204" pitchFamily="34" charset="0"/>
              </a:rPr>
              <a:t>ALANI SEÇİNİZ</a:t>
            </a:r>
            <a:r>
              <a:rPr lang="tr-TR" sz="3200" b="1" dirty="0">
                <a:solidFill>
                  <a:srgbClr val="C00000"/>
                </a:solidFill>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53324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0" y="338328"/>
            <a:ext cx="9144000" cy="1434488"/>
          </a:xfrm>
        </p:spPr>
        <p:txBody>
          <a:bodyPr>
            <a:noAutofit/>
          </a:bodyPr>
          <a:lstStyle/>
          <a:p>
            <a:pPr algn="ctr"/>
            <a:r>
              <a:rPr lang="tr-TR" sz="3600" b="1" dirty="0">
                <a:solidFill>
                  <a:srgbClr val="FFFF00"/>
                </a:solidFill>
                <a:effectLst>
                  <a:glow rad="228600">
                    <a:schemeClr val="accent4">
                      <a:satMod val="175000"/>
                      <a:alpha val="40000"/>
                    </a:schemeClr>
                  </a:glow>
                </a:effectLst>
                <a:latin typeface="Arial Black" pitchFamily="34" charset="0"/>
              </a:rPr>
              <a:t>YÖNETİCİ ASİSTANINDA BULUNMASI GEREKEN ÖZELLİKLER;</a:t>
            </a:r>
          </a:p>
        </p:txBody>
      </p:sp>
      <p:sp>
        <p:nvSpPr>
          <p:cNvPr id="2" name="İçerik Yer Tutucusu 1"/>
          <p:cNvSpPr>
            <a:spLocks noGrp="1"/>
          </p:cNvSpPr>
          <p:nvPr>
            <p:ph idx="1"/>
          </p:nvPr>
        </p:nvSpPr>
        <p:spPr>
          <a:xfrm>
            <a:off x="107504" y="1988840"/>
            <a:ext cx="8856983" cy="4752528"/>
          </a:xfrm>
        </p:spPr>
        <p:txBody>
          <a:bodyPr>
            <a:normAutofit lnSpcReduction="10000"/>
          </a:bodyPr>
          <a:lstStyle/>
          <a:p>
            <a:r>
              <a:rPr lang="tr-TR" dirty="0">
                <a:solidFill>
                  <a:srgbClr val="002060"/>
                </a:solidFill>
                <a:latin typeface="Comic Sans MS" pitchFamily="66" charset="0"/>
              </a:rPr>
              <a:t>Kendini iyi ve rahat ifade edebilmeli</a:t>
            </a:r>
          </a:p>
          <a:p>
            <a:r>
              <a:rPr lang="tr-TR" dirty="0">
                <a:solidFill>
                  <a:srgbClr val="002060"/>
                </a:solidFill>
                <a:latin typeface="Comic Sans MS" pitchFamily="66" charset="0"/>
              </a:rPr>
              <a:t>İnsanlarla iletişime ve yeniliklere açık olmalı</a:t>
            </a:r>
          </a:p>
          <a:p>
            <a:r>
              <a:rPr lang="tr-TR" dirty="0">
                <a:solidFill>
                  <a:srgbClr val="002060"/>
                </a:solidFill>
                <a:latin typeface="Comic Sans MS" pitchFamily="66" charset="0"/>
              </a:rPr>
              <a:t>Toplantılarda yönetim bilgisine sahip olmaları</a:t>
            </a:r>
          </a:p>
          <a:p>
            <a:r>
              <a:rPr lang="tr-TR" dirty="0">
                <a:solidFill>
                  <a:srgbClr val="002060"/>
                </a:solidFill>
                <a:latin typeface="Comic Sans MS" pitchFamily="66" charset="0"/>
              </a:rPr>
              <a:t>Hızlı öğrenebilmeli ve pratik olmalı</a:t>
            </a:r>
          </a:p>
          <a:p>
            <a:r>
              <a:rPr lang="tr-TR" dirty="0">
                <a:solidFill>
                  <a:srgbClr val="002060"/>
                </a:solidFill>
                <a:latin typeface="Comic Sans MS" pitchFamily="66" charset="0"/>
              </a:rPr>
              <a:t>Zaman yönetimi ve planlaması hakkında becerili olması</a:t>
            </a:r>
          </a:p>
          <a:p>
            <a:r>
              <a:rPr lang="tr-TR" dirty="0">
                <a:solidFill>
                  <a:srgbClr val="002060"/>
                </a:solidFill>
                <a:latin typeface="Comic Sans MS" pitchFamily="66" charset="0"/>
              </a:rPr>
              <a:t>Büro teknolojilerini etkin kullanabilmeli</a:t>
            </a:r>
          </a:p>
          <a:p>
            <a:r>
              <a:rPr lang="tr-TR" dirty="0">
                <a:solidFill>
                  <a:srgbClr val="002060"/>
                </a:solidFill>
                <a:latin typeface="Comic Sans MS" pitchFamily="66" charset="0"/>
              </a:rPr>
              <a:t>İş hayatındaki sözsüz iletişim hakkında bilgi sahibi olması</a:t>
            </a:r>
          </a:p>
          <a:p>
            <a:r>
              <a:rPr lang="tr-TR" dirty="0">
                <a:solidFill>
                  <a:srgbClr val="002060"/>
                </a:solidFill>
                <a:latin typeface="Comic Sans MS" pitchFamily="66" charset="0"/>
              </a:rPr>
              <a:t>Karar verme ve problem çözme yeteneklerinin olması</a:t>
            </a:r>
          </a:p>
          <a:p>
            <a:r>
              <a:rPr lang="tr-TR" dirty="0">
                <a:solidFill>
                  <a:srgbClr val="002060"/>
                </a:solidFill>
                <a:latin typeface="Comic Sans MS" pitchFamily="66" charset="0"/>
              </a:rPr>
              <a:t>Etkili sunum ve geri bildirim </a:t>
            </a:r>
            <a:r>
              <a:rPr lang="tr-TR" dirty="0" err="1">
                <a:solidFill>
                  <a:srgbClr val="002060"/>
                </a:solidFill>
                <a:latin typeface="Comic Sans MS" pitchFamily="66" charset="0"/>
              </a:rPr>
              <a:t>metodlarını</a:t>
            </a:r>
            <a:r>
              <a:rPr lang="tr-TR" dirty="0">
                <a:solidFill>
                  <a:srgbClr val="002060"/>
                </a:solidFill>
                <a:latin typeface="Comic Sans MS" pitchFamily="66" charset="0"/>
              </a:rPr>
              <a:t> uygulamaları</a:t>
            </a:r>
          </a:p>
          <a:p>
            <a:r>
              <a:rPr lang="sv-SE" dirty="0">
                <a:solidFill>
                  <a:srgbClr val="002060"/>
                </a:solidFill>
                <a:latin typeface="Comic Sans MS" pitchFamily="66" charset="0"/>
              </a:rPr>
              <a:t>Protokol ve görgü kurallarını bilmesi</a:t>
            </a:r>
          </a:p>
          <a:p>
            <a:endParaRPr lang="tr-TR" dirty="0"/>
          </a:p>
        </p:txBody>
      </p:sp>
    </p:spTree>
    <p:extLst>
      <p:ext uri="{BB962C8B-B14F-4D97-AF65-F5344CB8AC3E}">
        <p14:creationId xmlns:p14="http://schemas.microsoft.com/office/powerpoint/2010/main" val="11220008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2" presetClass="entr" presetSubtype="0" fill="hold" nodeType="afterEffect">
                                  <p:stCondLst>
                                    <p:cond delay="25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8250"/>
                            </p:stCondLst>
                            <p:childTnLst>
                              <p:par>
                                <p:cTn id="46" presetID="42" presetClass="entr" presetSubtype="0" fill="hold" nodeType="afterEffect">
                                  <p:stCondLst>
                                    <p:cond delay="25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fade">
                                      <p:cBhvr>
                                        <p:cTn id="48" dur="1000"/>
                                        <p:tgtEl>
                                          <p:spTgt spid="2">
                                            <p:txEl>
                                              <p:pRg st="6" end="6"/>
                                            </p:txEl>
                                          </p:spTgt>
                                        </p:tgtEl>
                                      </p:cBhvr>
                                    </p:animEffect>
                                    <p:anim calcmode="lin" valueType="num">
                                      <p:cBhvr>
                                        <p:cTn id="4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51" fill="hold">
                            <p:stCondLst>
                              <p:cond delay="9500"/>
                            </p:stCondLst>
                            <p:childTnLst>
                              <p:par>
                                <p:cTn id="52" presetID="42" presetClass="entr" presetSubtype="0" fill="hold" nodeType="afterEffect">
                                  <p:stCondLst>
                                    <p:cond delay="25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fade">
                                      <p:cBhvr>
                                        <p:cTn id="54" dur="1000"/>
                                        <p:tgtEl>
                                          <p:spTgt spid="2">
                                            <p:txEl>
                                              <p:pRg st="7" end="7"/>
                                            </p:txEl>
                                          </p:spTgt>
                                        </p:tgtEl>
                                      </p:cBhvr>
                                    </p:animEffect>
                                    <p:anim calcmode="lin" valueType="num">
                                      <p:cBhvr>
                                        <p:cTn id="5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750"/>
                            </p:stCondLst>
                            <p:childTnLst>
                              <p:par>
                                <p:cTn id="58" presetID="42" presetClass="entr" presetSubtype="0" fill="hold" nodeType="afterEffect">
                                  <p:stCondLst>
                                    <p:cond delay="250"/>
                                  </p:stCondLst>
                                  <p:childTnLst>
                                    <p:set>
                                      <p:cBhvr>
                                        <p:cTn id="59" dur="1" fill="hold">
                                          <p:stCondLst>
                                            <p:cond delay="0"/>
                                          </p:stCondLst>
                                        </p:cTn>
                                        <p:tgtEl>
                                          <p:spTgt spid="2">
                                            <p:txEl>
                                              <p:pRg st="8" end="8"/>
                                            </p:txEl>
                                          </p:spTgt>
                                        </p:tgtEl>
                                        <p:attrNameLst>
                                          <p:attrName>style.visibility</p:attrName>
                                        </p:attrNameLst>
                                      </p:cBhvr>
                                      <p:to>
                                        <p:strVal val="visible"/>
                                      </p:to>
                                    </p:set>
                                    <p:animEffect transition="in" filter="fade">
                                      <p:cBhvr>
                                        <p:cTn id="60" dur="1000"/>
                                        <p:tgtEl>
                                          <p:spTgt spid="2">
                                            <p:txEl>
                                              <p:pRg st="8" end="8"/>
                                            </p:txEl>
                                          </p:spTgt>
                                        </p:tgtEl>
                                      </p:cBhvr>
                                    </p:animEffect>
                                    <p:anim calcmode="lin" valueType="num">
                                      <p:cBhvr>
                                        <p:cTn id="6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3" fill="hold">
                            <p:stCondLst>
                              <p:cond delay="12000"/>
                            </p:stCondLst>
                            <p:childTnLst>
                              <p:par>
                                <p:cTn id="64" presetID="42" presetClass="entr" presetSubtype="0" fill="hold" nodeType="afterEffect">
                                  <p:stCondLst>
                                    <p:cond delay="250"/>
                                  </p:stCondLst>
                                  <p:childTnLst>
                                    <p:set>
                                      <p:cBhvr>
                                        <p:cTn id="65" dur="1" fill="hold">
                                          <p:stCondLst>
                                            <p:cond delay="0"/>
                                          </p:stCondLst>
                                        </p:cTn>
                                        <p:tgtEl>
                                          <p:spTgt spid="2">
                                            <p:txEl>
                                              <p:pRg st="9" end="9"/>
                                            </p:txEl>
                                          </p:spTgt>
                                        </p:tgtEl>
                                        <p:attrNameLst>
                                          <p:attrName>style.visibility</p:attrName>
                                        </p:attrNameLst>
                                      </p:cBhvr>
                                      <p:to>
                                        <p:strVal val="visible"/>
                                      </p:to>
                                    </p:set>
                                    <p:animEffect transition="in" filter="fade">
                                      <p:cBhvr>
                                        <p:cTn id="66" dur="1000"/>
                                        <p:tgtEl>
                                          <p:spTgt spid="2">
                                            <p:txEl>
                                              <p:pRg st="9" end="9"/>
                                            </p:txEl>
                                          </p:spTgt>
                                        </p:tgtEl>
                                      </p:cBhvr>
                                    </p:animEffect>
                                    <p:anim calcmode="lin" valueType="num">
                                      <p:cBhvr>
                                        <p:cTn id="6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39552" y="332657"/>
            <a:ext cx="7772400" cy="1008112"/>
          </a:xfrm>
        </p:spPr>
        <p:txBody>
          <a:bodyPr>
            <a:normAutofit/>
          </a:bodyPr>
          <a:lstStyle/>
          <a:p>
            <a:r>
              <a:rPr lang="tr-TR" sz="2800" b="1" dirty="0">
                <a:solidFill>
                  <a:schemeClr val="bg1"/>
                </a:solidFill>
              </a:rPr>
              <a:t>Büro Yönetimi ve Yönetici Asistanlığı </a:t>
            </a:r>
            <a:br>
              <a:rPr lang="tr-TR" sz="2800" b="1" dirty="0">
                <a:solidFill>
                  <a:schemeClr val="bg1"/>
                </a:solidFill>
              </a:rPr>
            </a:br>
            <a:r>
              <a:rPr lang="tr-TR" sz="2800" b="1" dirty="0">
                <a:solidFill>
                  <a:schemeClr val="bg1"/>
                </a:solidFill>
              </a:rPr>
              <a:t>Alanında Alınacak Dersler Listesi</a:t>
            </a:r>
          </a:p>
        </p:txBody>
      </p:sp>
      <p:sp>
        <p:nvSpPr>
          <p:cNvPr id="3" name="Slayt Numarası Yer Tutucusu 2"/>
          <p:cNvSpPr>
            <a:spLocks noGrp="1"/>
          </p:cNvSpPr>
          <p:nvPr>
            <p:ph type="sldNum" sz="quarter" idx="12"/>
          </p:nvPr>
        </p:nvSpPr>
        <p:spPr/>
        <p:txBody>
          <a:bodyPr/>
          <a:lstStyle/>
          <a:p>
            <a:fld id="{28F76752-05AB-460F-80B2-60DA964EAB69}" type="slidenum">
              <a:rPr lang="tr-TR" smtClean="0"/>
              <a:t>5</a:t>
            </a:fld>
            <a:endParaRPr lang="tr-TR"/>
          </a:p>
        </p:txBody>
      </p:sp>
      <p:grpSp>
        <p:nvGrpSpPr>
          <p:cNvPr id="6" name="Grup 5"/>
          <p:cNvGrpSpPr/>
          <p:nvPr/>
        </p:nvGrpSpPr>
        <p:grpSpPr>
          <a:xfrm>
            <a:off x="395536" y="1340768"/>
            <a:ext cx="8136904" cy="5331134"/>
            <a:chOff x="1163985" y="1628798"/>
            <a:chExt cx="6877050" cy="5029202"/>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985" y="1628800"/>
              <a:ext cx="687705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etin kutusu 4"/>
            <p:cNvSpPr txBox="1"/>
            <p:nvPr/>
          </p:nvSpPr>
          <p:spPr>
            <a:xfrm>
              <a:off x="5220072" y="1628800"/>
              <a:ext cx="576064" cy="261610"/>
            </a:xfrm>
            <a:prstGeom prst="rect">
              <a:avLst/>
            </a:prstGeom>
            <a:noFill/>
          </p:spPr>
          <p:txBody>
            <a:bodyPr wrap="square" rtlCol="0">
              <a:spAutoFit/>
            </a:bodyPr>
            <a:lstStyle/>
            <a:p>
              <a:r>
                <a:rPr lang="tr-TR" sz="1100" b="1" dirty="0"/>
                <a:t>9.sınıf</a:t>
              </a:r>
            </a:p>
          </p:txBody>
        </p:sp>
        <p:sp>
          <p:nvSpPr>
            <p:cNvPr id="10" name="Metin kutusu 9"/>
            <p:cNvSpPr txBox="1"/>
            <p:nvPr/>
          </p:nvSpPr>
          <p:spPr>
            <a:xfrm>
              <a:off x="5811738" y="1628799"/>
              <a:ext cx="576064" cy="261610"/>
            </a:xfrm>
            <a:prstGeom prst="rect">
              <a:avLst/>
            </a:prstGeom>
            <a:noFill/>
          </p:spPr>
          <p:txBody>
            <a:bodyPr wrap="square" rtlCol="0">
              <a:spAutoFit/>
            </a:bodyPr>
            <a:lstStyle/>
            <a:p>
              <a:r>
                <a:rPr lang="tr-TR" sz="1100" b="1" dirty="0"/>
                <a:t>10.sınıf</a:t>
              </a:r>
            </a:p>
          </p:txBody>
        </p:sp>
        <p:sp>
          <p:nvSpPr>
            <p:cNvPr id="11" name="Metin kutusu 10"/>
            <p:cNvSpPr txBox="1"/>
            <p:nvPr/>
          </p:nvSpPr>
          <p:spPr>
            <a:xfrm>
              <a:off x="6333703" y="1642700"/>
              <a:ext cx="576064" cy="261610"/>
            </a:xfrm>
            <a:prstGeom prst="rect">
              <a:avLst/>
            </a:prstGeom>
            <a:noFill/>
          </p:spPr>
          <p:txBody>
            <a:bodyPr wrap="square" rtlCol="0">
              <a:spAutoFit/>
            </a:bodyPr>
            <a:lstStyle/>
            <a:p>
              <a:r>
                <a:rPr lang="tr-TR" sz="1100" b="1" dirty="0"/>
                <a:t>11.sınıf</a:t>
              </a:r>
            </a:p>
          </p:txBody>
        </p:sp>
        <p:sp>
          <p:nvSpPr>
            <p:cNvPr id="12" name="Metin kutusu 11"/>
            <p:cNvSpPr txBox="1"/>
            <p:nvPr/>
          </p:nvSpPr>
          <p:spPr>
            <a:xfrm>
              <a:off x="6893346" y="1628798"/>
              <a:ext cx="576064" cy="261610"/>
            </a:xfrm>
            <a:prstGeom prst="rect">
              <a:avLst/>
            </a:prstGeom>
            <a:noFill/>
          </p:spPr>
          <p:txBody>
            <a:bodyPr wrap="square" rtlCol="0">
              <a:spAutoFit/>
            </a:bodyPr>
            <a:lstStyle/>
            <a:p>
              <a:r>
                <a:rPr lang="tr-TR" sz="1100" b="1" dirty="0"/>
                <a:t>12.sınıf</a:t>
              </a:r>
            </a:p>
          </p:txBody>
        </p:sp>
      </p:grpSp>
    </p:spTree>
    <p:extLst>
      <p:ext uri="{BB962C8B-B14F-4D97-AF65-F5344CB8AC3E}">
        <p14:creationId xmlns:p14="http://schemas.microsoft.com/office/powerpoint/2010/main" val="200682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457200" y="338328"/>
            <a:ext cx="8229600" cy="1938544"/>
          </a:xfrm>
        </p:spPr>
        <p:txBody>
          <a:bodyPr>
            <a:normAutofit/>
          </a:bodyPr>
          <a:lstStyle/>
          <a:p>
            <a: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t>DERS DAĞILIMLARI;</a:t>
            </a:r>
            <a:br>
              <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rPr>
            </a:br>
            <a:endParaRPr lang="tr-TR" sz="5400" b="1" dirty="0">
              <a:solidFill>
                <a:srgbClr val="FFFF00"/>
              </a:solidFill>
              <a:effectLst>
                <a:glow rad="228600">
                  <a:schemeClr val="accent5">
                    <a:satMod val="175000"/>
                    <a:alpha val="40000"/>
                  </a:schemeClr>
                </a:glow>
                <a:outerShdw blurRad="60007" dist="310007" dir="7680000" sy="30000" kx="1300200" algn="ctr" rotWithShape="0">
                  <a:prstClr val="black">
                    <a:alpha val="32000"/>
                  </a:prstClr>
                </a:outerShdw>
              </a:effectLst>
              <a:latin typeface="Arial Black" pitchFamily="34" charset="0"/>
            </a:endParaRPr>
          </a:p>
        </p:txBody>
      </p:sp>
      <p:sp>
        <p:nvSpPr>
          <p:cNvPr id="2" name="İçerik Yer Tutucusu 1"/>
          <p:cNvSpPr>
            <a:spLocks noGrp="1"/>
          </p:cNvSpPr>
          <p:nvPr>
            <p:ph idx="1"/>
          </p:nvPr>
        </p:nvSpPr>
        <p:spPr>
          <a:xfrm>
            <a:off x="107504" y="2276872"/>
            <a:ext cx="8856983" cy="4392488"/>
          </a:xfrm>
        </p:spPr>
        <p:txBody>
          <a:bodyPr/>
          <a:lstStyle/>
          <a:p>
            <a:r>
              <a:rPr lang="tr-TR" sz="3600" dirty="0">
                <a:solidFill>
                  <a:srgbClr val="FF0000"/>
                </a:solidFill>
                <a:effectLst>
                  <a:reflection blurRad="6350" stA="55000" endA="50" endPos="85000" dist="29997" dir="5400000" sy="-100000" algn="bl" rotWithShape="0"/>
                </a:effectLst>
                <a:latin typeface="Arial Black" pitchFamily="34" charset="0"/>
              </a:rPr>
              <a:t>9. SINIF</a:t>
            </a:r>
          </a:p>
          <a:p>
            <a:endParaRPr lang="tr-TR" dirty="0"/>
          </a:p>
          <a:p>
            <a:r>
              <a:rPr lang="tr-TR" sz="2800" dirty="0">
                <a:latin typeface="Comic Sans MS" pitchFamily="66" charset="0"/>
              </a:rPr>
              <a:t>Mesleki Gelişim Atölyesi</a:t>
            </a:r>
          </a:p>
          <a:p>
            <a:r>
              <a:rPr lang="tr-TR" sz="2800" dirty="0">
                <a:latin typeface="Comic Sans MS" pitchFamily="66" charset="0"/>
              </a:rPr>
              <a:t>Büro Teknolojileri</a:t>
            </a:r>
          </a:p>
          <a:p>
            <a:r>
              <a:rPr lang="tr-TR" sz="2800" dirty="0">
                <a:latin typeface="Comic Sans MS" pitchFamily="66" charset="0"/>
              </a:rPr>
              <a:t>Klavye Teknikleri</a:t>
            </a:r>
          </a:p>
          <a:p>
            <a:r>
              <a:rPr lang="tr-TR" sz="2800" dirty="0">
                <a:latin typeface="Comic Sans MS" pitchFamily="66" charset="0"/>
              </a:rPr>
              <a:t>Temel Hukuk</a:t>
            </a:r>
          </a:p>
        </p:txBody>
      </p:sp>
      <p:sp>
        <p:nvSpPr>
          <p:cNvPr id="4" name="AutoShape 2" descr="Office Servic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Office Servic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Office Servic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7" name="AutoShape 8" descr="Office Servic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Picture 2" descr="On Parmak Klavye Kullanımı Teknikleri - Kadın ve 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861048"/>
            <a:ext cx="4181533" cy="2751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18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25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2" presetClass="entr" presetSubtype="0" fill="hold" nodeType="afterEffect">
                                  <p:stCondLst>
                                    <p:cond delay="25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1000"/>
                                        <p:tgtEl>
                                          <p:spTgt spid="2">
                                            <p:txEl>
                                              <p:pRg st="2" end="2"/>
                                            </p:txEl>
                                          </p:spTgt>
                                        </p:tgtEl>
                                      </p:cBhvr>
                                    </p:animEffect>
                                    <p:anim calcmode="lin" valueType="num">
                                      <p:cBhvr>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42" presetClass="entr" presetSubtype="0" fill="hold" nodeType="afterEffect">
                                  <p:stCondLst>
                                    <p:cond delay="25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4500"/>
                            </p:stCondLst>
                            <p:childTnLst>
                              <p:par>
                                <p:cTn id="28" presetID="42" presetClass="entr" presetSubtype="0" fill="hold" nodeType="afterEffect">
                                  <p:stCondLst>
                                    <p:cond delay="25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fade">
                                      <p:cBhvr>
                                        <p:cTn id="30" dur="1000"/>
                                        <p:tgtEl>
                                          <p:spTgt spid="2">
                                            <p:txEl>
                                              <p:pRg st="4" end="4"/>
                                            </p:txEl>
                                          </p:spTgt>
                                        </p:tgtEl>
                                      </p:cBhvr>
                                    </p:animEffect>
                                    <p:anim calcmode="lin" valueType="num">
                                      <p:cBhvr>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5750"/>
                            </p:stCondLst>
                            <p:childTnLst>
                              <p:par>
                                <p:cTn id="34" presetID="42" presetClass="entr" presetSubtype="0" fill="hold" nodeType="afterEffect">
                                  <p:stCondLst>
                                    <p:cond delay="25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1000"/>
                                        <p:tgtEl>
                                          <p:spTgt spid="2">
                                            <p:txEl>
                                              <p:pRg st="5" end="5"/>
                                            </p:txEl>
                                          </p:spTgt>
                                        </p:tgtEl>
                                      </p:cBhvr>
                                    </p:animEffect>
                                    <p:anim calcmode="lin" valueType="num">
                                      <p:cBhvr>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p:spPr>
        <p:txBody>
          <a:bodyPr>
            <a:noAutofit/>
          </a:bodyPr>
          <a:lstStyle/>
          <a:p>
            <a:pPr algn="l"/>
            <a:r>
              <a:rPr lang="tr-TR" sz="2800" dirty="0"/>
              <a:t>BÜRO TEKNOLOJİLERİ DERSİ</a:t>
            </a:r>
            <a:br>
              <a:rPr lang="tr-TR" sz="2800" dirty="0"/>
            </a:br>
            <a:r>
              <a:rPr lang="tr-TR" sz="2800" dirty="0"/>
              <a:t>Haftalık Ders Saati : 4 </a:t>
            </a:r>
          </a:p>
        </p:txBody>
      </p:sp>
      <p:sp>
        <p:nvSpPr>
          <p:cNvPr id="8" name="Slayt Numarası Yer Tutucusu 7"/>
          <p:cNvSpPr>
            <a:spLocks noGrp="1"/>
          </p:cNvSpPr>
          <p:nvPr>
            <p:ph type="sldNum" sz="quarter" idx="12"/>
          </p:nvPr>
        </p:nvSpPr>
        <p:spPr/>
        <p:txBody>
          <a:bodyPr/>
          <a:lstStyle/>
          <a:p>
            <a:fld id="{28F76752-05AB-460F-80B2-60DA964EAB69}" type="slidenum">
              <a:rPr lang="tr-TR" smtClean="0"/>
              <a:t>7</a:t>
            </a:fld>
            <a:endParaRPr lang="tr-TR"/>
          </a:p>
        </p:txBody>
      </p:sp>
      <p:sp>
        <p:nvSpPr>
          <p:cNvPr id="6" name="Metin kutusu 5"/>
          <p:cNvSpPr txBox="1"/>
          <p:nvPr/>
        </p:nvSpPr>
        <p:spPr>
          <a:xfrm>
            <a:off x="4607421" y="4005064"/>
            <a:ext cx="4248472" cy="2523768"/>
          </a:xfrm>
          <a:prstGeom prst="rect">
            <a:avLst/>
          </a:prstGeom>
          <a:noFill/>
        </p:spPr>
        <p:txBody>
          <a:bodyPr wrap="square" rtlCol="0">
            <a:spAutoFit/>
          </a:bodyPr>
          <a:lstStyle/>
          <a:p>
            <a:pPr algn="just"/>
            <a:r>
              <a:rPr lang="tr-TR" sz="2400" dirty="0"/>
              <a:t>Dersin Amacı :</a:t>
            </a:r>
          </a:p>
          <a:p>
            <a:pPr algn="just"/>
            <a:endParaRPr lang="tr-TR" sz="1600" dirty="0"/>
          </a:p>
          <a:p>
            <a:pPr algn="just"/>
            <a:r>
              <a:rPr lang="tr-TR" sz="2200" dirty="0"/>
              <a:t>Bu derste; büro teknolojileri, bilgisayar donanım ve yazılım programları kullanma ile ilgili bilgi ve becerileri kazanmanız  amaçlanmaktadır. </a:t>
            </a:r>
          </a:p>
          <a:p>
            <a:pPr algn="just"/>
            <a:endParaRPr lang="tr-TR" sz="8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6148" name="Picture 4" descr="5.Sınıf Bilişim Teknolojileri ve Yazılım Dersi: Bilgisayar Sistemleri :  Donanım Nedir? Yazılım Ned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44763"/>
            <a:ext cx="4068759" cy="34563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ilgisayar Mühendisliği ve Yazılım Mühendisliği Arasındaki Farklar | Hangi  Üniversite Hangi Bölü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693" y="1844824"/>
            <a:ext cx="3218714" cy="1807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74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2372" y="1988840"/>
            <a:ext cx="7643192" cy="720080"/>
          </a:xfrm>
        </p:spPr>
        <p:txBody>
          <a:bodyPr>
            <a:noAutofit/>
          </a:bodyPr>
          <a:lstStyle/>
          <a:p>
            <a:pPr algn="l"/>
            <a:r>
              <a:rPr lang="tr-TR" sz="2800" dirty="0"/>
              <a:t>KLAVYE TEKNİKLERİ DERSİ</a:t>
            </a:r>
            <a:br>
              <a:rPr lang="tr-TR" sz="2800" dirty="0"/>
            </a:br>
            <a:r>
              <a:rPr lang="tr-TR" sz="2800" dirty="0"/>
              <a:t>Haftalık Ders Saati : 3 </a:t>
            </a:r>
          </a:p>
        </p:txBody>
      </p:sp>
      <p:sp>
        <p:nvSpPr>
          <p:cNvPr id="3" name="Slayt Numarası Yer Tutucusu 2"/>
          <p:cNvSpPr>
            <a:spLocks noGrp="1"/>
          </p:cNvSpPr>
          <p:nvPr>
            <p:ph type="sldNum" sz="quarter" idx="12"/>
          </p:nvPr>
        </p:nvSpPr>
        <p:spPr/>
        <p:txBody>
          <a:bodyPr/>
          <a:lstStyle/>
          <a:p>
            <a:fld id="{28F76752-05AB-460F-80B2-60DA964EAB69}" type="slidenum">
              <a:rPr lang="tr-TR" smtClean="0"/>
              <a:t>8</a:t>
            </a:fld>
            <a:endParaRPr lang="tr-TR"/>
          </a:p>
        </p:txBody>
      </p:sp>
      <p:sp>
        <p:nvSpPr>
          <p:cNvPr id="6" name="Metin kutusu 5"/>
          <p:cNvSpPr txBox="1"/>
          <p:nvPr/>
        </p:nvSpPr>
        <p:spPr>
          <a:xfrm>
            <a:off x="505396" y="3866272"/>
            <a:ext cx="8387084" cy="2677656"/>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tuşlara doğru teknikle vurma, süreli metin yazma işlemleri ile ilgili bilgi ve becerileri kazanmanız amaçlanmaktadır. </a:t>
            </a:r>
          </a:p>
          <a:p>
            <a:pPr algn="just"/>
            <a:br>
              <a:rPr lang="tr-TR" sz="2400" dirty="0"/>
            </a:br>
            <a:endParaRPr lang="tr-TR" sz="2400" dirty="0"/>
          </a:p>
        </p:txBody>
      </p:sp>
      <p:sp>
        <p:nvSpPr>
          <p:cNvPr id="7" name="Metin kutusu 6"/>
          <p:cNvSpPr txBox="1"/>
          <p:nvPr/>
        </p:nvSpPr>
        <p:spPr>
          <a:xfrm>
            <a:off x="1043608"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7170" name="Picture 2" descr="On Parmak Klavye Kullanımı Teknikleri - Kadın ve Mo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1313" y="1700809"/>
            <a:ext cx="383021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387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4024" y="1988840"/>
            <a:ext cx="7643192" cy="720080"/>
          </a:xfrm>
          <a:ln>
            <a:noFill/>
          </a:ln>
        </p:spPr>
        <p:txBody>
          <a:bodyPr>
            <a:noAutofit/>
          </a:bodyPr>
          <a:lstStyle/>
          <a:p>
            <a:pPr algn="l"/>
            <a:r>
              <a:rPr lang="tr-TR" sz="2800" dirty="0"/>
              <a:t>TEMEL HUKUK DERSİ</a:t>
            </a:r>
            <a:br>
              <a:rPr lang="tr-TR" sz="2800" dirty="0"/>
            </a:br>
            <a:r>
              <a:rPr lang="tr-TR" sz="2800" dirty="0"/>
              <a:t>Haftalık Ders Saati : 2 </a:t>
            </a:r>
          </a:p>
        </p:txBody>
      </p:sp>
      <p:sp>
        <p:nvSpPr>
          <p:cNvPr id="3" name="Slayt Numarası Yer Tutucusu 2"/>
          <p:cNvSpPr>
            <a:spLocks noGrp="1"/>
          </p:cNvSpPr>
          <p:nvPr>
            <p:ph type="sldNum" sz="quarter" idx="12"/>
          </p:nvPr>
        </p:nvSpPr>
        <p:spPr/>
        <p:txBody>
          <a:bodyPr/>
          <a:lstStyle/>
          <a:p>
            <a:fld id="{28F76752-05AB-460F-80B2-60DA964EAB69}" type="slidenum">
              <a:rPr lang="tr-TR" smtClean="0"/>
              <a:t>9</a:t>
            </a:fld>
            <a:endParaRPr lang="tr-TR"/>
          </a:p>
        </p:txBody>
      </p:sp>
      <p:sp>
        <p:nvSpPr>
          <p:cNvPr id="6" name="Metin kutusu 5"/>
          <p:cNvSpPr txBox="1"/>
          <p:nvPr/>
        </p:nvSpPr>
        <p:spPr>
          <a:xfrm>
            <a:off x="503908" y="4293096"/>
            <a:ext cx="8080423" cy="2308324"/>
          </a:xfrm>
          <a:prstGeom prst="rect">
            <a:avLst/>
          </a:prstGeom>
          <a:noFill/>
        </p:spPr>
        <p:txBody>
          <a:bodyPr wrap="square" rtlCol="0">
            <a:spAutoFit/>
          </a:bodyPr>
          <a:lstStyle/>
          <a:p>
            <a:pPr algn="just"/>
            <a:r>
              <a:rPr lang="tr-TR" sz="2400" dirty="0"/>
              <a:t>Dersin Amacı :</a:t>
            </a:r>
          </a:p>
          <a:p>
            <a:pPr algn="just"/>
            <a:endParaRPr lang="tr-TR" sz="2400" dirty="0"/>
          </a:p>
          <a:p>
            <a:pPr algn="just"/>
            <a:r>
              <a:rPr lang="tr-TR" sz="2400" dirty="0"/>
              <a:t>Bu derste; temel hukuk ile ilgili bilgi ve becerileri kazanmanız amaçlanmaktadır.</a:t>
            </a:r>
          </a:p>
          <a:p>
            <a:pPr algn="just"/>
            <a:r>
              <a:rPr lang="tr-TR" sz="2400" dirty="0"/>
              <a:t> </a:t>
            </a:r>
            <a:br>
              <a:rPr lang="tr-TR" sz="2400" dirty="0"/>
            </a:br>
            <a:endParaRPr lang="tr-TR" sz="2400" dirty="0"/>
          </a:p>
        </p:txBody>
      </p:sp>
      <p:sp>
        <p:nvSpPr>
          <p:cNvPr id="7" name="Metin kutusu 6"/>
          <p:cNvSpPr txBox="1"/>
          <p:nvPr/>
        </p:nvSpPr>
        <p:spPr>
          <a:xfrm>
            <a:off x="941512" y="476672"/>
            <a:ext cx="6480720" cy="1077218"/>
          </a:xfrm>
          <a:prstGeom prst="rect">
            <a:avLst/>
          </a:prstGeom>
          <a:noFill/>
        </p:spPr>
        <p:txBody>
          <a:bodyPr wrap="square" rtlCol="0">
            <a:spAutoFit/>
          </a:bodyPr>
          <a:lstStyle/>
          <a:p>
            <a:pPr algn="ctr"/>
            <a:r>
              <a:rPr lang="tr-TR" sz="3200" dirty="0"/>
              <a:t>9. SINIF MESLEK DERSLERİ VE KAZANIMLARI</a:t>
            </a:r>
          </a:p>
        </p:txBody>
      </p:sp>
      <p:pic>
        <p:nvPicPr>
          <p:cNvPr id="8194" name="Picture 2" descr="Hukuk fakültesine veteriner atandı - Güncel haber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8895" y="1700808"/>
            <a:ext cx="422820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00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463</TotalTime>
  <Words>905</Words>
  <Application>Microsoft Office PowerPoint</Application>
  <PresentationFormat>Ekran Gösterisi (4:3)</PresentationFormat>
  <Paragraphs>194</Paragraphs>
  <Slides>32</Slides>
  <Notes>1</Notes>
  <HiddenSlides>0</HiddenSlides>
  <MMClips>0</MMClips>
  <ScaleCrop>false</ScaleCrop>
  <HeadingPairs>
    <vt:vector size="4" baseType="variant">
      <vt:variant>
        <vt:lpstr>Tema</vt:lpstr>
      </vt:variant>
      <vt:variant>
        <vt:i4>1</vt:i4>
      </vt:variant>
      <vt:variant>
        <vt:lpstr>Slayt Başlıkları</vt:lpstr>
      </vt:variant>
      <vt:variant>
        <vt:i4>32</vt:i4>
      </vt:variant>
    </vt:vector>
  </HeadingPairs>
  <TitlesOfParts>
    <vt:vector size="33" baseType="lpstr">
      <vt:lpstr>Zengin</vt:lpstr>
      <vt:lpstr>PowerPoint Sunusu</vt:lpstr>
      <vt:lpstr>ALANIMIZIN AMACI;</vt:lpstr>
      <vt:lpstr>YÖNETİCİ ASİSTANI KİMDİR?</vt:lpstr>
      <vt:lpstr>YÖNETİCİ ASİSTANINDA BULUNMASI GEREKEN ÖZELLİKLER;</vt:lpstr>
      <vt:lpstr>Büro Yönetimi ve Yönetici Asistanlığı  Alanında Alınacak Dersler Listesi</vt:lpstr>
      <vt:lpstr>DERS DAĞILIMLARI; </vt:lpstr>
      <vt:lpstr>BÜRO TEKNOLOJİLERİ DERSİ Haftalık Ders Saati : 4 </vt:lpstr>
      <vt:lpstr>KLAVYE TEKNİKLERİ DERSİ Haftalık Ders Saati : 3 </vt:lpstr>
      <vt:lpstr>TEMEL HUKUK DERSİ Haftalık Ders Saati : 2 </vt:lpstr>
      <vt:lpstr>DERS DAĞILIMLARI; </vt:lpstr>
      <vt:lpstr>BÜRO HİZMETLERİ DERSİ Haftalık Ders Saati : 4 </vt:lpstr>
      <vt:lpstr>OFİS UYGULAMALARI DERSİ Haftalık Ders Saati : 4 </vt:lpstr>
      <vt:lpstr>DİKSİYON VE ETKİLİ İLETİŞİM DERSİ Haftalık Ders Saati : 4 </vt:lpstr>
      <vt:lpstr>HIZLI KLAVYE DERSİ Haftalık Ders Saati : 2</vt:lpstr>
      <vt:lpstr>DERS DAĞILIMLARI; </vt:lpstr>
      <vt:lpstr>YAZIŞMA VE DOSYALAMA TEKNİKLERİ DERSİ Haftalık Ders Saati : 4</vt:lpstr>
      <vt:lpstr>TASARIM PROGRAMLARI DERSİ Haftalık Ders Saati : 4</vt:lpstr>
      <vt:lpstr>İLERİ OFİS UYGULAMALARI DERSİ Haftalık Ders Saati : 3</vt:lpstr>
      <vt:lpstr>WEB UYGULAMALARI DERSİ Haftalık Ders Saati : 3</vt:lpstr>
      <vt:lpstr>DİJİTAL OFİS UYGULAMALARI DERSİ  Haftalık Ders Saati : 3</vt:lpstr>
      <vt:lpstr>MESLEKİ YABANCI DİL DERSİ Haftalık Ders Saati : 3</vt:lpstr>
      <vt:lpstr>BÜRO YÖNETİMİ ALANI VE YÖNETİCİ ASİSTANLIĞI BÖLÜMÜ</vt:lpstr>
      <vt:lpstr>BÜRO Yönetimi bölümü okursanız;</vt:lpstr>
      <vt:lpstr>BÜRO Yönetimi bölümü okursanız;</vt:lpstr>
      <vt:lpstr>BÜRO Yönetimi bölümü okursanız;</vt:lpstr>
      <vt:lpstr>BÜRO Yönetimi bölümü okursanız;</vt:lpstr>
      <vt:lpstr>BÜRO Yönetimi bölümü okursanız;</vt:lpstr>
      <vt:lpstr>BÜRO Yönetimi bölümü okursanız;</vt:lpstr>
      <vt:lpstr>BÜRO Yönetimi bölümü okursanız;</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ayşe aktaş</cp:lastModifiedBy>
  <cp:revision>65</cp:revision>
  <dcterms:created xsi:type="dcterms:W3CDTF">2018-03-07T19:11:21Z</dcterms:created>
  <dcterms:modified xsi:type="dcterms:W3CDTF">2020-09-23T08:00:55Z</dcterms:modified>
</cp:coreProperties>
</file>